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78" y="-12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F7CDEC4-F470-48E0-9357-1CEB2BA483A1}" type="datetimeFigureOut">
              <a:rPr lang="en-US"/>
              <a:pPr>
                <a:defRPr/>
              </a:pPr>
              <a:t>1/20/2011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167D12-C312-49AD-A0FD-B402F45DFA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F043885-5066-49F3-88E5-8CBF325CD094}" type="datetimeFigureOut">
              <a:rPr lang="en-US"/>
              <a:pPr>
                <a:defRPr/>
              </a:pPr>
              <a:t>1/20/2011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FAD662A-1CB5-4750-B111-349CE5B1EA3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2631A77-D0E3-4240-BC80-36E9291416CD}" type="datetimeFigureOut">
              <a:rPr lang="en-US"/>
              <a:pPr>
                <a:defRPr/>
              </a:pPr>
              <a:t>1/20/2011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161FB98-BFD9-4CCC-9899-0CF2C4A6A44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A36F97A-B207-4DED-9835-D3E8A0FE2FA2}" type="datetimeFigureOut">
              <a:rPr lang="en-US"/>
              <a:pPr>
                <a:defRPr/>
              </a:pPr>
              <a:t>1/20/2011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D5DCED8-9C06-4936-892E-140743D8EE0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A865169-05F0-459A-8D42-6AE78D8B67E7}" type="datetimeFigureOut">
              <a:rPr lang="en-US"/>
              <a:pPr>
                <a:defRPr/>
              </a:pPr>
              <a:t>1/20/2011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80273C5-F3BF-4BBE-B661-91943A62415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FB17D85-F5A0-4558-A6B7-E1926E07AAF1}" type="datetimeFigureOut">
              <a:rPr lang="en-US"/>
              <a:pPr>
                <a:defRPr/>
              </a:pPr>
              <a:t>1/20/2011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03A0103-9D6E-4EF7-943F-5566720F6F7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E30EF4B5-B2BC-4CF4-B5DB-9254E9615D9B}" type="datetimeFigureOut">
              <a:rPr lang="en-US"/>
              <a:pPr>
                <a:defRPr/>
              </a:pPr>
              <a:t>1/20/2011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44B8C82-FC56-4EA9-9AF8-26E929FE7FF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462F535-D3FE-4E5A-843E-C97800C99C87}" type="datetimeFigureOut">
              <a:rPr lang="en-US"/>
              <a:pPr>
                <a:defRPr/>
              </a:pPr>
              <a:t>1/20/2011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03C05B2-69AD-4F16-B591-1CFFD6C50F3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AA7FA75-BB08-41F5-AADF-8ECA81BE2E8C}" type="datetimeFigureOut">
              <a:rPr lang="en-US"/>
              <a:pPr>
                <a:defRPr/>
              </a:pPr>
              <a:t>1/20/2011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ADF3625-BA59-4A99-9F04-0EBE40F5987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88D1500-AE8E-4786-8442-AF6A05FFC76D}" type="datetimeFigureOut">
              <a:rPr lang="en-US"/>
              <a:pPr>
                <a:defRPr/>
              </a:pPr>
              <a:t>1/20/2011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5F99430-219C-4D5A-81FF-87C8025FE51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5C54EF1-24B1-41E9-8B4C-FAECA36AF5FE}" type="datetimeFigureOut">
              <a:rPr lang="en-US"/>
              <a:pPr>
                <a:defRPr/>
              </a:pPr>
              <a:t>1/20/2011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3330EFF-E70E-4BC7-81D0-4EE5A35C2A0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4BE98D32-6D77-496D-9B71-AA36F6871DA1}" type="datetimeFigureOut">
              <a:rPr lang="en-US"/>
              <a:pPr>
                <a:defRPr/>
              </a:pPr>
              <a:t>1/20/2011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AB93E4A3-22C9-4097-AD2A-D46CF25F7CB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3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ctrTitle"/>
          </p:nvPr>
        </p:nvSpPr>
        <p:spPr/>
        <p:txBody>
          <a:bodyPr/>
          <a:lstStyle/>
          <a:p>
            <a:r>
              <a:rPr lang="en-CA" smtClean="0"/>
              <a:t>Knowledge Versus Wisdom</a:t>
            </a:r>
            <a:endParaRPr lang="en-US" smtClean="0"/>
          </a:p>
        </p:txBody>
      </p:sp>
      <p:sp>
        <p:nvSpPr>
          <p:cNvPr id="2051" name="Rectangle 3"/>
          <p:cNvSpPr>
            <a:spLocks noGrp="1" noChangeArrowheads="1"/>
          </p:cNvSpPr>
          <p:nvPr>
            <p:ph type="subTitle" idx="1"/>
          </p:nvPr>
        </p:nvSpPr>
        <p:spPr/>
        <p:txBody>
          <a:bodyPr>
            <a:normAutofit/>
          </a:bodyPr>
          <a:lstStyle/>
          <a:p>
            <a:pPr>
              <a:lnSpc>
                <a:spcPct val="90000"/>
              </a:lnSpc>
            </a:pPr>
            <a:r>
              <a:rPr lang="en-CA" b="1" smtClean="0">
                <a:solidFill>
                  <a:srgbClr val="898989"/>
                </a:solidFill>
              </a:rPr>
              <a:t>Balancing Western Science and Indigenous Practice</a:t>
            </a:r>
          </a:p>
          <a:p>
            <a:pPr>
              <a:lnSpc>
                <a:spcPct val="90000"/>
              </a:lnSpc>
            </a:pPr>
            <a:endParaRPr lang="en-CA" sz="2000" b="1" smtClean="0">
              <a:solidFill>
                <a:srgbClr val="898989"/>
              </a:solidFill>
            </a:endParaRPr>
          </a:p>
          <a:p>
            <a:pPr>
              <a:lnSpc>
                <a:spcPct val="90000"/>
              </a:lnSpc>
            </a:pPr>
            <a:r>
              <a:rPr lang="en-CA" sz="2000" b="1" smtClean="0">
                <a:solidFill>
                  <a:schemeClr val="tx1"/>
                </a:solidFill>
              </a:rPr>
              <a:t>By Rick Hill</a:t>
            </a:r>
            <a:endParaRPr lang="en-US" sz="2000" b="1" smtClean="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p:txBody>
          <a:bodyPr/>
          <a:lstStyle/>
          <a:p>
            <a:r>
              <a:rPr lang="en-CA" smtClean="0"/>
              <a:t>Two Worldviews Collide</a:t>
            </a:r>
            <a:endParaRPr lang="en-US" smtClean="0"/>
          </a:p>
        </p:txBody>
      </p:sp>
      <p:sp>
        <p:nvSpPr>
          <p:cNvPr id="22530" name="Rectangle 5"/>
          <p:cNvSpPr>
            <a:spLocks noGrp="1" noChangeArrowheads="1"/>
          </p:cNvSpPr>
          <p:nvPr>
            <p:ph type="body" idx="1"/>
          </p:nvPr>
        </p:nvSpPr>
        <p:spPr>
          <a:xfrm>
            <a:off x="4284663" y="1557338"/>
            <a:ext cx="4319587" cy="4530725"/>
          </a:xfrm>
        </p:spPr>
        <p:txBody>
          <a:bodyPr/>
          <a:lstStyle/>
          <a:p>
            <a:r>
              <a:rPr lang="en-CA" b="1" smtClean="0"/>
              <a:t>Columbus lifts a globe overhead as the nearly native woman cowers in response. </a:t>
            </a:r>
          </a:p>
          <a:p>
            <a:r>
              <a:rPr lang="en-CA" b="1" smtClean="0"/>
              <a:t>Europeans could not see the value of native cultures, driven by their own desires. </a:t>
            </a:r>
            <a:endParaRPr lang="en-US" b="1" smtClean="0"/>
          </a:p>
        </p:txBody>
      </p:sp>
      <p:pic>
        <p:nvPicPr>
          <p:cNvPr id="22531" name="Picture 4" descr="Columbus and world"/>
          <p:cNvPicPr>
            <a:picLocks noChangeAspect="1" noChangeArrowheads="1"/>
          </p:cNvPicPr>
          <p:nvPr/>
        </p:nvPicPr>
        <p:blipFill>
          <a:blip r:embed="rId2"/>
          <a:srcRect/>
          <a:stretch>
            <a:fillRect/>
          </a:stretch>
        </p:blipFill>
        <p:spPr bwMode="auto">
          <a:xfrm>
            <a:off x="468313" y="1341438"/>
            <a:ext cx="3455987" cy="4968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a:xfrm>
            <a:off x="468313" y="260350"/>
            <a:ext cx="8229600" cy="1143000"/>
          </a:xfrm>
        </p:spPr>
        <p:txBody>
          <a:bodyPr/>
          <a:lstStyle/>
          <a:p>
            <a:r>
              <a:rPr lang="en-CA" sz="4000" i="1" smtClean="0"/>
              <a:t>Paradise Syndrome</a:t>
            </a:r>
            <a:endParaRPr lang="en-US" sz="4000" i="1" smtClean="0"/>
          </a:p>
        </p:txBody>
      </p:sp>
      <p:sp>
        <p:nvSpPr>
          <p:cNvPr id="23554" name="Rectangle 3"/>
          <p:cNvSpPr>
            <a:spLocks noGrp="1" noChangeArrowheads="1"/>
          </p:cNvSpPr>
          <p:nvPr>
            <p:ph type="body" idx="1"/>
          </p:nvPr>
        </p:nvSpPr>
        <p:spPr>
          <a:xfrm>
            <a:off x="468313" y="4365625"/>
            <a:ext cx="8229600" cy="2232025"/>
          </a:xfrm>
        </p:spPr>
        <p:txBody>
          <a:bodyPr/>
          <a:lstStyle/>
          <a:p>
            <a:pPr>
              <a:lnSpc>
                <a:spcPct val="80000"/>
              </a:lnSpc>
            </a:pPr>
            <a:r>
              <a:rPr lang="en-CA" sz="2400" smtClean="0"/>
              <a:t>Captain Kirk of the star ship Enterprise discovered a strange new world, filled with buckskin clad people, living in tipis, wearing feathers and beads and thought he was a god.</a:t>
            </a:r>
          </a:p>
          <a:p>
            <a:pPr>
              <a:lnSpc>
                <a:spcPct val="80000"/>
              </a:lnSpc>
            </a:pPr>
            <a:r>
              <a:rPr lang="en-CA" sz="2400" smtClean="0"/>
              <a:t>He married </a:t>
            </a:r>
            <a:r>
              <a:rPr lang="en-US" sz="2400" smtClean="0"/>
              <a:t>High Priestess Miramanee and suffered from </a:t>
            </a:r>
            <a:r>
              <a:rPr lang="en-CA" sz="2400" i="1" smtClean="0"/>
              <a:t>Paradise Syndrome – </a:t>
            </a:r>
            <a:r>
              <a:rPr lang="en-CA" sz="2400" smtClean="0"/>
              <a:t>the need to save the savages from themselves.</a:t>
            </a:r>
            <a:endParaRPr lang="en-US" sz="2400" smtClean="0"/>
          </a:p>
        </p:txBody>
      </p:sp>
      <p:pic>
        <p:nvPicPr>
          <p:cNvPr id="23555" name="Picture 4" descr="17233_1243548673223_300_353"/>
          <p:cNvPicPr>
            <a:picLocks noChangeAspect="1" noChangeArrowheads="1"/>
          </p:cNvPicPr>
          <p:nvPr/>
        </p:nvPicPr>
        <p:blipFill>
          <a:blip r:embed="rId2"/>
          <a:srcRect/>
          <a:stretch>
            <a:fillRect/>
          </a:stretch>
        </p:blipFill>
        <p:spPr bwMode="auto">
          <a:xfrm>
            <a:off x="323850" y="1196975"/>
            <a:ext cx="2498725" cy="2940050"/>
          </a:xfrm>
          <a:prstGeom prst="rect">
            <a:avLst/>
          </a:prstGeom>
          <a:noFill/>
          <a:ln w="9525">
            <a:noFill/>
            <a:miter lim="800000"/>
            <a:headEnd/>
            <a:tailEnd/>
          </a:ln>
        </p:spPr>
      </p:pic>
      <p:pic>
        <p:nvPicPr>
          <p:cNvPr id="23556" name="Picture 5" descr="mirmanee"/>
          <p:cNvPicPr>
            <a:picLocks noChangeAspect="1" noChangeArrowheads="1"/>
          </p:cNvPicPr>
          <p:nvPr/>
        </p:nvPicPr>
        <p:blipFill>
          <a:blip r:embed="rId3"/>
          <a:srcRect/>
          <a:stretch>
            <a:fillRect/>
          </a:stretch>
        </p:blipFill>
        <p:spPr bwMode="auto">
          <a:xfrm>
            <a:off x="2987675" y="1196975"/>
            <a:ext cx="3744913" cy="2955925"/>
          </a:xfrm>
          <a:prstGeom prst="rect">
            <a:avLst/>
          </a:prstGeom>
          <a:noFill/>
          <a:ln w="9525">
            <a:noFill/>
            <a:miter lim="800000"/>
            <a:headEnd/>
            <a:tailEnd/>
          </a:ln>
        </p:spPr>
      </p:pic>
      <p:pic>
        <p:nvPicPr>
          <p:cNvPr id="23557" name="Picture 6" descr="shatnerdemotivator[7] - Copy"/>
          <p:cNvPicPr>
            <a:picLocks noChangeAspect="1" noChangeArrowheads="1"/>
          </p:cNvPicPr>
          <p:nvPr/>
        </p:nvPicPr>
        <p:blipFill>
          <a:blip r:embed="rId4">
            <a:lum bright="6000" contrast="18000"/>
          </a:blip>
          <a:srcRect/>
          <a:stretch>
            <a:fillRect/>
          </a:stretch>
        </p:blipFill>
        <p:spPr bwMode="auto">
          <a:xfrm>
            <a:off x="6948488" y="1196975"/>
            <a:ext cx="1987550" cy="2952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p:txBody>
          <a:bodyPr/>
          <a:lstStyle/>
          <a:p>
            <a:r>
              <a:rPr lang="en-CA" smtClean="0"/>
              <a:t>New Colonization?</a:t>
            </a:r>
            <a:endParaRPr lang="en-US" smtClean="0"/>
          </a:p>
        </p:txBody>
      </p:sp>
      <p:sp>
        <p:nvSpPr>
          <p:cNvPr id="24578" name="Rectangle 3"/>
          <p:cNvSpPr>
            <a:spLocks noGrp="1" noChangeArrowheads="1"/>
          </p:cNvSpPr>
          <p:nvPr>
            <p:ph type="body" idx="1"/>
          </p:nvPr>
        </p:nvSpPr>
        <p:spPr>
          <a:xfrm>
            <a:off x="468313" y="1628775"/>
            <a:ext cx="8229600" cy="4530725"/>
          </a:xfrm>
        </p:spPr>
        <p:txBody>
          <a:bodyPr/>
          <a:lstStyle/>
          <a:p>
            <a:r>
              <a:rPr lang="en-CA" smtClean="0"/>
              <a:t>While their worldwide attention now being given to Traditional ecological knowledge, it seems like a new form of colonization, where our ideas and beliefs will be harvested and turned into a commodity.</a:t>
            </a:r>
          </a:p>
          <a:p>
            <a:r>
              <a:rPr lang="en-CA" smtClean="0"/>
              <a:t>Such knowledge is already viewed as cultural or intellectual “property” which can be copyrighted. </a:t>
            </a:r>
            <a:endParaRPr lang="en-US"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p:txBody>
          <a:bodyPr/>
          <a:lstStyle/>
          <a:p>
            <a:r>
              <a:rPr lang="en-CA" smtClean="0"/>
              <a:t>Two Views</a:t>
            </a:r>
            <a:endParaRPr lang="en-US" smtClean="0"/>
          </a:p>
        </p:txBody>
      </p:sp>
      <p:sp>
        <p:nvSpPr>
          <p:cNvPr id="25602" name="Rectangle 3"/>
          <p:cNvSpPr>
            <a:spLocks noGrp="1" noChangeArrowheads="1"/>
          </p:cNvSpPr>
          <p:nvPr>
            <p:ph type="body" idx="1"/>
          </p:nvPr>
        </p:nvSpPr>
        <p:spPr/>
        <p:txBody>
          <a:bodyPr/>
          <a:lstStyle/>
          <a:p>
            <a:pPr>
              <a:lnSpc>
                <a:spcPct val="90000"/>
              </a:lnSpc>
            </a:pPr>
            <a:r>
              <a:rPr lang="en-US" sz="2800" b="1" smtClean="0"/>
              <a:t>“Sustainable development is development that meets the needs of the present without compromising the ability of future generations to meet their own needs.” </a:t>
            </a:r>
          </a:p>
          <a:p>
            <a:pPr>
              <a:lnSpc>
                <a:spcPct val="90000"/>
              </a:lnSpc>
              <a:buFont typeface="Wingdings" pitchFamily="2" charset="2"/>
              <a:buNone/>
            </a:pPr>
            <a:r>
              <a:rPr lang="en-US" sz="2800" b="1" smtClean="0"/>
              <a:t>				Brundtland Definition – 1987</a:t>
            </a:r>
            <a:r>
              <a:rPr lang="en-US" sz="2800" smtClean="0"/>
              <a:t> </a:t>
            </a:r>
          </a:p>
          <a:p>
            <a:pPr>
              <a:lnSpc>
                <a:spcPct val="90000"/>
              </a:lnSpc>
            </a:pPr>
            <a:r>
              <a:rPr lang="en-US" sz="2800" b="1" smtClean="0"/>
              <a:t>Is this similar to the "seventh generation" philosophy of the Haudenosaunee, mandating that chiefs always consider the effects of their actions on their descendants seven generations in the future?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p:txBody>
          <a:bodyPr/>
          <a:lstStyle/>
          <a:p>
            <a:r>
              <a:rPr lang="en-CA" smtClean="0"/>
              <a:t>Sustainable Development?</a:t>
            </a:r>
            <a:endParaRPr lang="en-US" smtClean="0"/>
          </a:p>
        </p:txBody>
      </p:sp>
      <p:sp>
        <p:nvSpPr>
          <p:cNvPr id="26626" name="Rectangle 3"/>
          <p:cNvSpPr>
            <a:spLocks noGrp="1" noChangeArrowheads="1"/>
          </p:cNvSpPr>
          <p:nvPr>
            <p:ph type="body" idx="1"/>
          </p:nvPr>
        </p:nvSpPr>
        <p:spPr>
          <a:xfrm>
            <a:off x="457200" y="5373688"/>
            <a:ext cx="8229600" cy="1008062"/>
          </a:xfrm>
        </p:spPr>
        <p:txBody>
          <a:bodyPr/>
          <a:lstStyle/>
          <a:p>
            <a:pPr algn="ctr">
              <a:lnSpc>
                <a:spcPct val="90000"/>
              </a:lnSpc>
              <a:buFont typeface="Wingdings" pitchFamily="2" charset="2"/>
              <a:buNone/>
            </a:pPr>
            <a:r>
              <a:rPr lang="en-CA" b="1" smtClean="0"/>
              <a:t>We seek a balance of interests, but assume that development will continue. </a:t>
            </a:r>
            <a:endParaRPr lang="en-US" b="1" smtClean="0"/>
          </a:p>
        </p:txBody>
      </p:sp>
      <p:pic>
        <p:nvPicPr>
          <p:cNvPr id="26627" name="Picture 9" descr="05-sustainability-diagram1"/>
          <p:cNvPicPr>
            <a:picLocks noChangeAspect="1" noChangeArrowheads="1"/>
          </p:cNvPicPr>
          <p:nvPr/>
        </p:nvPicPr>
        <p:blipFill>
          <a:blip r:embed="rId2"/>
          <a:srcRect/>
          <a:stretch>
            <a:fillRect/>
          </a:stretch>
        </p:blipFill>
        <p:spPr bwMode="auto">
          <a:xfrm>
            <a:off x="1979613" y="1341438"/>
            <a:ext cx="5400675" cy="3576637"/>
          </a:xfrm>
          <a:prstGeom prst="rect">
            <a:avLst/>
          </a:prstGeom>
          <a:noFill/>
          <a:ln w="9525">
            <a:noFill/>
            <a:miter lim="800000"/>
            <a:headEnd/>
            <a:tailEnd/>
          </a:ln>
        </p:spPr>
      </p:pic>
      <p:sp>
        <p:nvSpPr>
          <p:cNvPr id="26628" name="Text Box 5"/>
          <p:cNvSpPr txBox="1">
            <a:spLocks noChangeArrowheads="1"/>
          </p:cNvSpPr>
          <p:nvPr/>
        </p:nvSpPr>
        <p:spPr bwMode="auto">
          <a:xfrm>
            <a:off x="3851275" y="4941888"/>
            <a:ext cx="3816350" cy="304800"/>
          </a:xfrm>
          <a:prstGeom prst="rect">
            <a:avLst/>
          </a:prstGeom>
          <a:noFill/>
          <a:ln w="9525">
            <a:noFill/>
            <a:miter lim="800000"/>
            <a:headEnd/>
            <a:tailEnd/>
          </a:ln>
        </p:spPr>
        <p:txBody>
          <a:bodyPr>
            <a:spAutoFit/>
          </a:bodyPr>
          <a:lstStyle/>
          <a:p>
            <a:pPr>
              <a:spcBef>
                <a:spcPct val="50000"/>
              </a:spcBef>
            </a:pPr>
            <a:r>
              <a:rPr lang="en-US" sz="1400">
                <a:latin typeface="Calibri" pitchFamily="34" charset="0"/>
              </a:rPr>
              <a:t>John Moores University Model</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lstStyle/>
          <a:p>
            <a:r>
              <a:rPr lang="en-CA" smtClean="0"/>
              <a:t>Is Sustainability Sustainable?</a:t>
            </a:r>
            <a:endParaRPr lang="en-US" smtClean="0"/>
          </a:p>
        </p:txBody>
      </p:sp>
      <p:sp>
        <p:nvSpPr>
          <p:cNvPr id="27650" name="Rectangle 3"/>
          <p:cNvSpPr>
            <a:spLocks noGrp="1" noChangeArrowheads="1"/>
          </p:cNvSpPr>
          <p:nvPr>
            <p:ph type="body" idx="1"/>
          </p:nvPr>
        </p:nvSpPr>
        <p:spPr>
          <a:xfrm>
            <a:off x="4787900" y="1844675"/>
            <a:ext cx="3898900" cy="4286250"/>
          </a:xfrm>
        </p:spPr>
        <p:txBody>
          <a:bodyPr/>
          <a:lstStyle/>
          <a:p>
            <a:r>
              <a:rPr lang="en-CA" smtClean="0"/>
              <a:t>Western Ecological Knowledge believes that humans can manage ecology.</a:t>
            </a:r>
          </a:p>
          <a:p>
            <a:r>
              <a:rPr lang="en-CA" smtClean="0"/>
              <a:t>Indigenous Ecological Wisdom teaches us we are managed by nature. </a:t>
            </a:r>
            <a:endParaRPr lang="en-US" smtClean="0"/>
          </a:p>
        </p:txBody>
      </p:sp>
      <p:pic>
        <p:nvPicPr>
          <p:cNvPr id="27651" name="Picture 12" descr="sus_diagram5"/>
          <p:cNvPicPr>
            <a:picLocks noChangeAspect="1" noChangeArrowheads="1"/>
          </p:cNvPicPr>
          <p:nvPr/>
        </p:nvPicPr>
        <p:blipFill>
          <a:blip r:embed="rId2"/>
          <a:srcRect/>
          <a:stretch>
            <a:fillRect/>
          </a:stretch>
        </p:blipFill>
        <p:spPr bwMode="auto">
          <a:xfrm>
            <a:off x="468313" y="1773238"/>
            <a:ext cx="4032250" cy="4032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Content Placeholder 4" descr="LCA-gen.gif"/>
          <p:cNvPicPr>
            <a:picLocks noChangeAspect="1"/>
          </p:cNvPicPr>
          <p:nvPr/>
        </p:nvPicPr>
        <p:blipFill>
          <a:blip r:embed="rId2"/>
          <a:srcRect/>
          <a:stretch>
            <a:fillRect/>
          </a:stretch>
        </p:blipFill>
        <p:spPr bwMode="auto">
          <a:xfrm>
            <a:off x="323850" y="476250"/>
            <a:ext cx="8351838" cy="4254500"/>
          </a:xfrm>
          <a:prstGeom prst="rect">
            <a:avLst/>
          </a:prstGeom>
          <a:noFill/>
          <a:ln w="9525">
            <a:noFill/>
            <a:miter lim="800000"/>
            <a:headEnd/>
            <a:tailEnd/>
          </a:ln>
        </p:spPr>
      </p:pic>
      <p:sp>
        <p:nvSpPr>
          <p:cNvPr id="28674" name="Text Box 5"/>
          <p:cNvSpPr txBox="1">
            <a:spLocks noChangeArrowheads="1"/>
          </p:cNvSpPr>
          <p:nvPr/>
        </p:nvSpPr>
        <p:spPr bwMode="auto">
          <a:xfrm>
            <a:off x="684213" y="5157788"/>
            <a:ext cx="7704137" cy="1187450"/>
          </a:xfrm>
          <a:prstGeom prst="rect">
            <a:avLst/>
          </a:prstGeom>
          <a:noFill/>
          <a:ln w="9525">
            <a:noFill/>
            <a:miter lim="800000"/>
            <a:headEnd/>
            <a:tailEnd/>
          </a:ln>
        </p:spPr>
        <p:txBody>
          <a:bodyPr>
            <a:spAutoFit/>
          </a:bodyPr>
          <a:lstStyle/>
          <a:p>
            <a:pPr algn="ctr">
              <a:spcBef>
                <a:spcPct val="50000"/>
              </a:spcBef>
            </a:pPr>
            <a:r>
              <a:rPr lang="en-CA" sz="2400" b="1">
                <a:latin typeface="Calibri" pitchFamily="34" charset="0"/>
              </a:rPr>
              <a:t>Waste is the triple bottom line that modern life cannot seem to control effectively enough to assure healthy water, land and air for the Seventh Generation to come. </a:t>
            </a:r>
            <a:endParaRPr lang="en-US" sz="2400" b="1">
              <a:latin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p:txBody>
          <a:bodyPr/>
          <a:lstStyle/>
          <a:p>
            <a:r>
              <a:rPr lang="en-US" sz="4000" smtClean="0"/>
              <a:t>Customary Uses </a:t>
            </a:r>
          </a:p>
        </p:txBody>
      </p:sp>
      <p:sp>
        <p:nvSpPr>
          <p:cNvPr id="29698" name="Rectangle 3"/>
          <p:cNvSpPr>
            <a:spLocks noGrp="1" noChangeArrowheads="1"/>
          </p:cNvSpPr>
          <p:nvPr>
            <p:ph type="body" idx="1"/>
          </p:nvPr>
        </p:nvSpPr>
        <p:spPr/>
        <p:txBody>
          <a:bodyPr/>
          <a:lstStyle/>
          <a:p>
            <a:r>
              <a:rPr lang="en-CA" smtClean="0"/>
              <a:t>Indigenous societies have a reciprocal relationship with “natural resources” as part of a large extended family. </a:t>
            </a:r>
          </a:p>
          <a:p>
            <a:r>
              <a:rPr lang="en-CA" smtClean="0"/>
              <a:t>Our </a:t>
            </a:r>
            <a:r>
              <a:rPr lang="en-CA" i="1" smtClean="0"/>
              <a:t>Customary Use</a:t>
            </a:r>
            <a:r>
              <a:rPr lang="en-CA" smtClean="0"/>
              <a:t> was to make sure there would be “resources” for the future generations by not over harvesting. </a:t>
            </a:r>
          </a:p>
          <a:p>
            <a:r>
              <a:rPr lang="en-CA" smtClean="0"/>
              <a:t>However, even our own practice needs improvement.</a:t>
            </a:r>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p:txBody>
          <a:bodyPr/>
          <a:lstStyle/>
          <a:p>
            <a:r>
              <a:rPr lang="en-CA" smtClean="0"/>
              <a:t>Cree Point of View</a:t>
            </a:r>
            <a:endParaRPr lang="en-US" smtClean="0"/>
          </a:p>
        </p:txBody>
      </p:sp>
      <p:sp>
        <p:nvSpPr>
          <p:cNvPr id="30722" name="Rectangle 3"/>
          <p:cNvSpPr>
            <a:spLocks noGrp="1" noChangeArrowheads="1"/>
          </p:cNvSpPr>
          <p:nvPr>
            <p:ph type="body" idx="1"/>
          </p:nvPr>
        </p:nvSpPr>
        <p:spPr/>
        <p:txBody>
          <a:bodyPr/>
          <a:lstStyle/>
          <a:p>
            <a:pPr marL="0" indent="14288">
              <a:lnSpc>
                <a:spcPct val="90000"/>
              </a:lnSpc>
              <a:buFont typeface="Wingdings" pitchFamily="2" charset="2"/>
              <a:buNone/>
            </a:pPr>
            <a:r>
              <a:rPr lang="en-US" sz="2800" b="1" smtClean="0">
                <a:cs typeface="Times New Roman" pitchFamily="18" charset="0"/>
              </a:rPr>
              <a:t>Sustainable use of resources by the Cree of the subarctic region of Canada can be demonstrated by three facts: </a:t>
            </a:r>
          </a:p>
          <a:p>
            <a:pPr marL="0" indent="14288">
              <a:lnSpc>
                <a:spcPct val="90000"/>
              </a:lnSpc>
              <a:buFontTx/>
              <a:buChar char="•"/>
            </a:pPr>
            <a:r>
              <a:rPr lang="en-US" sz="2800" b="1" smtClean="0">
                <a:cs typeface="Times New Roman" pitchFamily="18" charset="0"/>
              </a:rPr>
              <a:t> None of the species used by Cree has gone extinct since the glaciers departed 4000-5000 years ago.</a:t>
            </a:r>
          </a:p>
          <a:p>
            <a:pPr marL="0" indent="14288">
              <a:lnSpc>
                <a:spcPct val="90000"/>
              </a:lnSpc>
              <a:buFontTx/>
              <a:buChar char="•"/>
            </a:pPr>
            <a:r>
              <a:rPr lang="en-US" sz="2800" b="1" smtClean="0">
                <a:cs typeface="Times New Roman" pitchFamily="18" charset="0"/>
              </a:rPr>
              <a:t> All species in harvest are at present found in healthy populations.</a:t>
            </a:r>
          </a:p>
          <a:p>
            <a:pPr marL="0" indent="14288">
              <a:lnSpc>
                <a:spcPct val="90000"/>
              </a:lnSpc>
              <a:buFontTx/>
              <a:buChar char="•"/>
            </a:pPr>
            <a:r>
              <a:rPr lang="en-US" sz="2800" b="1" smtClean="0">
                <a:cs typeface="Times New Roman" pitchFamily="18" charset="0"/>
              </a:rPr>
              <a:t> No evidence is found of damage to ecosystem structure due to culturally-based practices.  </a:t>
            </a:r>
          </a:p>
          <a:p>
            <a:pPr marL="0" indent="14288" algn="r">
              <a:lnSpc>
                <a:spcPct val="90000"/>
              </a:lnSpc>
              <a:buFont typeface="Wingdings" pitchFamily="2" charset="2"/>
              <a:buNone/>
            </a:pPr>
            <a:r>
              <a:rPr lang="en-US" sz="1400" smtClean="0">
                <a:cs typeface="Times New Roman" pitchFamily="18" charset="0"/>
              </a:rPr>
              <a:t>(Berkes 1998, p. 99).</a:t>
            </a:r>
            <a:r>
              <a:rPr lang="en-US" sz="2800" smtClean="0">
                <a:cs typeface="Times New Roman" pitchFamily="18" charset="0"/>
              </a:rPr>
              <a:t> </a:t>
            </a:r>
          </a:p>
          <a:p>
            <a:pPr marL="0" indent="14288">
              <a:lnSpc>
                <a:spcPct val="90000"/>
              </a:lnSpc>
            </a:pPr>
            <a:endParaRPr lang="en-US" sz="280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p:txBody>
          <a:bodyPr/>
          <a:lstStyle/>
          <a:p>
            <a:r>
              <a:rPr lang="en-US" smtClean="0"/>
              <a:t>Associated Cultural Practices </a:t>
            </a:r>
          </a:p>
        </p:txBody>
      </p:sp>
      <p:sp>
        <p:nvSpPr>
          <p:cNvPr id="31746" name="Rectangle 3"/>
          <p:cNvSpPr>
            <a:spLocks noGrp="1" noChangeArrowheads="1"/>
          </p:cNvSpPr>
          <p:nvPr>
            <p:ph type="body" idx="1"/>
          </p:nvPr>
        </p:nvSpPr>
        <p:spPr/>
        <p:txBody>
          <a:bodyPr/>
          <a:lstStyle/>
          <a:p>
            <a:r>
              <a:rPr lang="en-CA" sz="2800" b="1" smtClean="0"/>
              <a:t>The Cree respect the physical and spirit aspects of the plants, animals, birds and fish. </a:t>
            </a:r>
          </a:p>
          <a:p>
            <a:r>
              <a:rPr lang="en-CA" sz="2800" b="1" smtClean="0"/>
              <a:t>That respect encouraged the creatures to share their bounty, and enrich us with their energy.</a:t>
            </a:r>
          </a:p>
          <a:p>
            <a:r>
              <a:rPr lang="en-CA" sz="2800" b="1" smtClean="0"/>
              <a:t>Cree ceremonies maintained and taught that respect, children grow knowing no other way of being.</a:t>
            </a:r>
          </a:p>
          <a:p>
            <a:r>
              <a:rPr lang="en-CA" sz="2800" b="1" smtClean="0"/>
              <a:t>Cleanliness of the Cree camp was one way in which to show respect. </a:t>
            </a:r>
            <a:endParaRPr lang="en-US" sz="2800" b="1"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title"/>
          </p:nvPr>
        </p:nvSpPr>
        <p:spPr/>
        <p:txBody>
          <a:bodyPr/>
          <a:lstStyle/>
          <a:p>
            <a:r>
              <a:rPr lang="en-CA" smtClean="0"/>
              <a:t>Mad Scientist or Witch Doctor?</a:t>
            </a:r>
            <a:endParaRPr lang="en-US" smtClean="0"/>
          </a:p>
        </p:txBody>
      </p:sp>
      <p:pic>
        <p:nvPicPr>
          <p:cNvPr id="14338" name="Picture 4" descr="mad-3"/>
          <p:cNvPicPr>
            <a:picLocks noChangeAspect="1" noChangeArrowheads="1"/>
          </p:cNvPicPr>
          <p:nvPr/>
        </p:nvPicPr>
        <p:blipFill>
          <a:blip r:embed="rId2"/>
          <a:srcRect/>
          <a:stretch>
            <a:fillRect/>
          </a:stretch>
        </p:blipFill>
        <p:spPr bwMode="auto">
          <a:xfrm>
            <a:off x="539750" y="1341438"/>
            <a:ext cx="4392613" cy="4354512"/>
          </a:xfrm>
          <a:prstGeom prst="rect">
            <a:avLst/>
          </a:prstGeom>
          <a:noFill/>
          <a:ln w="9525">
            <a:noFill/>
            <a:miter lim="800000"/>
            <a:headEnd/>
            <a:tailEnd/>
          </a:ln>
        </p:spPr>
      </p:pic>
      <p:pic>
        <p:nvPicPr>
          <p:cNvPr id="14339" name="Picture 5" descr="458px-Hamatsa_shaman2 1914"/>
          <p:cNvPicPr>
            <a:picLocks noChangeAspect="1" noChangeArrowheads="1"/>
          </p:cNvPicPr>
          <p:nvPr/>
        </p:nvPicPr>
        <p:blipFill>
          <a:blip r:embed="rId3"/>
          <a:srcRect/>
          <a:stretch>
            <a:fillRect/>
          </a:stretch>
        </p:blipFill>
        <p:spPr bwMode="auto">
          <a:xfrm>
            <a:off x="5148263" y="1341438"/>
            <a:ext cx="3355975" cy="4392612"/>
          </a:xfrm>
          <a:prstGeom prst="rect">
            <a:avLst/>
          </a:prstGeom>
          <a:noFill/>
          <a:ln w="9525">
            <a:noFill/>
            <a:miter lim="800000"/>
            <a:headEnd/>
            <a:tailEnd/>
          </a:ln>
        </p:spPr>
      </p:pic>
      <p:sp>
        <p:nvSpPr>
          <p:cNvPr id="7174" name="Rectangle 6"/>
          <p:cNvSpPr>
            <a:spLocks noChangeArrowheads="1"/>
          </p:cNvSpPr>
          <p:nvPr/>
        </p:nvSpPr>
        <p:spPr bwMode="auto">
          <a:xfrm>
            <a:off x="1476375" y="5969000"/>
            <a:ext cx="7600950" cy="519113"/>
          </a:xfrm>
          <a:prstGeom prst="rect">
            <a:avLst/>
          </a:prstGeom>
          <a:noFill/>
          <a:ln w="9525">
            <a:noFill/>
            <a:miter lim="800000"/>
            <a:headEnd/>
            <a:tailEnd/>
          </a:ln>
          <a:effectLst/>
        </p:spPr>
        <p:txBody>
          <a:bodyPr>
            <a:spAutoFit/>
          </a:bodyPr>
          <a:lstStyle/>
          <a:p>
            <a:pPr fontAlgn="auto">
              <a:spcBef>
                <a:spcPts val="0"/>
              </a:spcBef>
              <a:spcAft>
                <a:spcPts val="0"/>
              </a:spcAft>
              <a:defRPr/>
            </a:pPr>
            <a:r>
              <a:rPr lang="en-CA" sz="2800">
                <a:effectLst>
                  <a:outerShdw blurRad="38100" dist="38100" dir="2700000" algn="tl">
                    <a:srgbClr val="000000"/>
                  </a:outerShdw>
                </a:effectLst>
                <a:latin typeface="+mn-lt"/>
                <a:cs typeface="+mn-cs"/>
              </a:rPr>
              <a:t>If you needed help which would you chose?</a:t>
            </a:r>
            <a:endParaRPr lang="en-US" sz="2800">
              <a:effectLst>
                <a:outerShdw blurRad="38100" dist="38100" dir="2700000" algn="tl">
                  <a:srgbClr val="000000"/>
                </a:outerShdw>
              </a:effectLst>
              <a:latin typeface="+mn-lt"/>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p:nvPr>
        </p:nvSpPr>
        <p:spPr/>
        <p:txBody>
          <a:bodyPr/>
          <a:lstStyle/>
          <a:p>
            <a:r>
              <a:rPr lang="en-CA" smtClean="0"/>
              <a:t>Hopi Point of View</a:t>
            </a:r>
            <a:endParaRPr lang="en-US" smtClean="0"/>
          </a:p>
        </p:txBody>
      </p:sp>
      <p:sp>
        <p:nvSpPr>
          <p:cNvPr id="32770" name="Rectangle 3"/>
          <p:cNvSpPr>
            <a:spLocks noGrp="1" noChangeArrowheads="1"/>
          </p:cNvSpPr>
          <p:nvPr>
            <p:ph type="body" idx="1"/>
          </p:nvPr>
        </p:nvSpPr>
        <p:spPr>
          <a:xfrm>
            <a:off x="457200" y="4149725"/>
            <a:ext cx="8229600" cy="1981200"/>
          </a:xfrm>
        </p:spPr>
        <p:txBody>
          <a:bodyPr/>
          <a:lstStyle/>
          <a:p>
            <a:pPr marL="0" indent="14288">
              <a:lnSpc>
                <a:spcPct val="80000"/>
              </a:lnSpc>
              <a:buFont typeface="Wingdings" pitchFamily="2" charset="2"/>
              <a:buNone/>
            </a:pPr>
            <a:r>
              <a:rPr lang="en-CA" sz="2800" b="1" smtClean="0"/>
              <a:t>The Hopi know that life on earth was once destroyed by a great flood. Those who survived </a:t>
            </a:r>
            <a:r>
              <a:rPr lang="en-US" sz="2800" b="1" smtClean="0"/>
              <a:t>made a sacred covenant with the Great Spirit to never turn away from the instructions that he gave the first humans. </a:t>
            </a:r>
          </a:p>
        </p:txBody>
      </p:sp>
      <p:pic>
        <p:nvPicPr>
          <p:cNvPr id="32771" name="Picture 4" descr="Strip_coal_mining"/>
          <p:cNvPicPr>
            <a:picLocks noChangeAspect="1" noChangeArrowheads="1"/>
          </p:cNvPicPr>
          <p:nvPr/>
        </p:nvPicPr>
        <p:blipFill>
          <a:blip r:embed="rId2"/>
          <a:srcRect/>
          <a:stretch>
            <a:fillRect/>
          </a:stretch>
        </p:blipFill>
        <p:spPr bwMode="auto">
          <a:xfrm>
            <a:off x="4427538" y="1268413"/>
            <a:ext cx="3744912" cy="2497137"/>
          </a:xfrm>
          <a:prstGeom prst="rect">
            <a:avLst/>
          </a:prstGeom>
          <a:noFill/>
          <a:ln w="9525">
            <a:noFill/>
            <a:miter lim="800000"/>
            <a:headEnd/>
            <a:tailEnd/>
          </a:ln>
        </p:spPr>
      </p:pic>
      <p:pic>
        <p:nvPicPr>
          <p:cNvPr id="32772" name="Picture 5" descr="chaco01"/>
          <p:cNvPicPr>
            <a:picLocks noChangeAspect="1" noChangeArrowheads="1"/>
          </p:cNvPicPr>
          <p:nvPr/>
        </p:nvPicPr>
        <p:blipFill>
          <a:blip r:embed="rId3">
            <a:lum bright="-6000" contrast="18000"/>
          </a:blip>
          <a:srcRect/>
          <a:stretch>
            <a:fillRect/>
          </a:stretch>
        </p:blipFill>
        <p:spPr bwMode="auto">
          <a:xfrm>
            <a:off x="1042988" y="1268413"/>
            <a:ext cx="3240087" cy="2479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p:txBody>
          <a:bodyPr/>
          <a:lstStyle/>
          <a:p>
            <a:r>
              <a:rPr lang="en-CA" smtClean="0"/>
              <a:t>Hopi Prophesy</a:t>
            </a:r>
            <a:endParaRPr lang="en-US" smtClean="0"/>
          </a:p>
        </p:txBody>
      </p:sp>
      <p:sp>
        <p:nvSpPr>
          <p:cNvPr id="43011" name="Rectangle 3"/>
          <p:cNvSpPr>
            <a:spLocks noGrp="1" noChangeArrowheads="1"/>
          </p:cNvSpPr>
          <p:nvPr>
            <p:ph type="body" idx="1"/>
          </p:nvPr>
        </p:nvSpPr>
        <p:spPr/>
        <p:txBody>
          <a:bodyPr rtlCol="0">
            <a:normAutofit lnSpcReduction="10000"/>
          </a:bodyPr>
          <a:lstStyle/>
          <a:p>
            <a:pPr fontAlgn="auto">
              <a:lnSpc>
                <a:spcPct val="90000"/>
              </a:lnSpc>
              <a:spcAft>
                <a:spcPts val="0"/>
              </a:spcAft>
              <a:buFont typeface="Arial" pitchFamily="34" charset="0"/>
              <a:buChar char="•"/>
              <a:defRPr/>
            </a:pPr>
            <a:r>
              <a:rPr lang="en-US"/>
              <a:t>“So as our prophecy says, then it must be up to the people with good and pure hearts that will not be afraid to help us to fulfill our destiny in peace for this world. We now stand at a cross roads whether to lead ourselves in everlasting life or total destruction,” states Hopi elder Dan Evemhema.</a:t>
            </a:r>
          </a:p>
          <a:p>
            <a:pPr fontAlgn="auto">
              <a:lnSpc>
                <a:spcPct val="90000"/>
              </a:lnSpc>
              <a:spcAft>
                <a:spcPts val="0"/>
              </a:spcAft>
              <a:buFont typeface="Arial" pitchFamily="34" charset="0"/>
              <a:buChar char="•"/>
              <a:defRPr/>
            </a:pPr>
            <a:r>
              <a:rPr lang="en-CA"/>
              <a:t>There were no racial or disciplinary boundaries placed upon what kind of people might help. </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468313" y="260350"/>
            <a:ext cx="8229600" cy="1143000"/>
          </a:xfrm>
        </p:spPr>
        <p:txBody>
          <a:bodyPr/>
          <a:lstStyle/>
          <a:p>
            <a:r>
              <a:rPr lang="en-CA" smtClean="0"/>
              <a:t>Prophesy Rock</a:t>
            </a:r>
            <a:endParaRPr lang="en-US" smtClean="0"/>
          </a:p>
        </p:txBody>
      </p:sp>
      <p:sp>
        <p:nvSpPr>
          <p:cNvPr id="34818" name="Rectangle 3"/>
          <p:cNvSpPr>
            <a:spLocks noGrp="1" noChangeArrowheads="1"/>
          </p:cNvSpPr>
          <p:nvPr>
            <p:ph type="body" idx="1"/>
          </p:nvPr>
        </p:nvSpPr>
        <p:spPr>
          <a:xfrm>
            <a:off x="4787900" y="1600200"/>
            <a:ext cx="3898900" cy="4530725"/>
          </a:xfrm>
        </p:spPr>
        <p:txBody>
          <a:bodyPr/>
          <a:lstStyle/>
          <a:p>
            <a:pPr>
              <a:lnSpc>
                <a:spcPct val="80000"/>
              </a:lnSpc>
            </a:pPr>
            <a:r>
              <a:rPr lang="en-CA" sz="2400" b="1" smtClean="0"/>
              <a:t>The </a:t>
            </a:r>
            <a:r>
              <a:rPr lang="en-US" sz="2400" b="1" smtClean="0"/>
              <a:t>Hopi Prophecy Rock</a:t>
            </a:r>
            <a:r>
              <a:rPr lang="en-CA" sz="2400" b="1" smtClean="0"/>
              <a:t> depicts two ways of being, one that leads to peace and happiness. The other that leads to death and destruction.</a:t>
            </a:r>
          </a:p>
          <a:p>
            <a:pPr>
              <a:lnSpc>
                <a:spcPct val="80000"/>
              </a:lnSpc>
            </a:pPr>
            <a:r>
              <a:rPr lang="en-CA" sz="2400" b="1" smtClean="0"/>
              <a:t>The good minded path on the bottom is that of the One-hearted People – those who have kept Indigenous wisdom alive and viable and will grow old still planting corn.</a:t>
            </a:r>
            <a:endParaRPr lang="en-US" sz="2400" b="1" smtClean="0"/>
          </a:p>
        </p:txBody>
      </p:sp>
      <p:pic>
        <p:nvPicPr>
          <p:cNvPr id="34819" name="Picture 4" descr="rock"/>
          <p:cNvPicPr>
            <a:picLocks noChangeAspect="1" noChangeArrowheads="1"/>
          </p:cNvPicPr>
          <p:nvPr/>
        </p:nvPicPr>
        <p:blipFill>
          <a:blip r:embed="rId2"/>
          <a:srcRect/>
          <a:stretch>
            <a:fillRect/>
          </a:stretch>
        </p:blipFill>
        <p:spPr bwMode="auto">
          <a:xfrm>
            <a:off x="468313" y="1628775"/>
            <a:ext cx="4248150" cy="4100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p:txBody>
          <a:bodyPr/>
          <a:lstStyle/>
          <a:p>
            <a:r>
              <a:rPr lang="en-CA" smtClean="0"/>
              <a:t>Two-Hearted People</a:t>
            </a:r>
            <a:endParaRPr lang="en-US" smtClean="0"/>
          </a:p>
        </p:txBody>
      </p:sp>
      <p:sp>
        <p:nvSpPr>
          <p:cNvPr id="35842" name="Rectangle 3"/>
          <p:cNvSpPr>
            <a:spLocks noGrp="1" noChangeArrowheads="1"/>
          </p:cNvSpPr>
          <p:nvPr>
            <p:ph type="body" idx="1"/>
          </p:nvPr>
        </p:nvSpPr>
        <p:spPr>
          <a:xfrm>
            <a:off x="395288" y="3933825"/>
            <a:ext cx="8291512" cy="2447925"/>
          </a:xfrm>
        </p:spPr>
        <p:txBody>
          <a:bodyPr/>
          <a:lstStyle/>
          <a:p>
            <a:pPr>
              <a:lnSpc>
                <a:spcPct val="90000"/>
              </a:lnSpc>
            </a:pPr>
            <a:r>
              <a:rPr lang="en-CA" sz="2400" b="1" smtClean="0"/>
              <a:t>The not-so-good minded path is that of the Two-hearted People – those who have lost their spirit balance and have invented things that might cause the destruction of life, and travel on the upper, crooked path.</a:t>
            </a:r>
            <a:endParaRPr lang="en-US" sz="2400" b="1" smtClean="0"/>
          </a:p>
          <a:p>
            <a:pPr>
              <a:lnSpc>
                <a:spcPct val="90000"/>
              </a:lnSpc>
            </a:pPr>
            <a:r>
              <a:rPr lang="en-US" sz="2400" b="1" smtClean="0"/>
              <a:t>A two-hearted person is one who thinks with his head rather than his heart.</a:t>
            </a:r>
          </a:p>
        </p:txBody>
      </p:sp>
      <p:pic>
        <p:nvPicPr>
          <p:cNvPr id="35843" name="Picture 4" descr="untitled (4)"/>
          <p:cNvPicPr>
            <a:picLocks noChangeAspect="1" noChangeArrowheads="1"/>
          </p:cNvPicPr>
          <p:nvPr/>
        </p:nvPicPr>
        <p:blipFill>
          <a:blip r:embed="rId2"/>
          <a:srcRect/>
          <a:stretch>
            <a:fillRect/>
          </a:stretch>
        </p:blipFill>
        <p:spPr bwMode="auto">
          <a:xfrm>
            <a:off x="2987675" y="1341438"/>
            <a:ext cx="2736850" cy="2482850"/>
          </a:xfrm>
          <a:prstGeom prst="rect">
            <a:avLst/>
          </a:prstGeom>
          <a:noFill/>
          <a:ln w="9525">
            <a:noFill/>
            <a:miter lim="800000"/>
            <a:headEnd/>
            <a:tailEnd/>
          </a:ln>
        </p:spPr>
      </p:pic>
      <p:pic>
        <p:nvPicPr>
          <p:cNvPr id="35844" name="Picture 5" descr="IMG_0004 (5)"/>
          <p:cNvPicPr>
            <a:picLocks noChangeAspect="1" noChangeArrowheads="1"/>
          </p:cNvPicPr>
          <p:nvPr/>
        </p:nvPicPr>
        <p:blipFill>
          <a:blip r:embed="rId3">
            <a:lum contrast="24000"/>
          </a:blip>
          <a:srcRect t="11870" b="12492"/>
          <a:stretch>
            <a:fillRect/>
          </a:stretch>
        </p:blipFill>
        <p:spPr bwMode="auto">
          <a:xfrm>
            <a:off x="827088" y="1341438"/>
            <a:ext cx="1958975" cy="2447925"/>
          </a:xfrm>
          <a:prstGeom prst="rect">
            <a:avLst/>
          </a:prstGeom>
          <a:noFill/>
          <a:ln w="9525">
            <a:noFill/>
            <a:miter lim="800000"/>
            <a:headEnd/>
            <a:tailEnd/>
          </a:ln>
        </p:spPr>
      </p:pic>
      <p:pic>
        <p:nvPicPr>
          <p:cNvPr id="35845" name="Picture 6" descr="3442328420_912c0e023d"/>
          <p:cNvPicPr>
            <a:picLocks noChangeAspect="1" noChangeArrowheads="1"/>
          </p:cNvPicPr>
          <p:nvPr/>
        </p:nvPicPr>
        <p:blipFill>
          <a:blip r:embed="rId4"/>
          <a:srcRect/>
          <a:stretch>
            <a:fillRect/>
          </a:stretch>
        </p:blipFill>
        <p:spPr bwMode="auto">
          <a:xfrm>
            <a:off x="6011863" y="1341438"/>
            <a:ext cx="2259012" cy="246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p:txBody>
          <a:bodyPr/>
          <a:lstStyle/>
          <a:p>
            <a:r>
              <a:rPr lang="en-US" smtClean="0"/>
              <a:t>Our Response?</a:t>
            </a:r>
          </a:p>
        </p:txBody>
      </p:sp>
      <p:sp>
        <p:nvSpPr>
          <p:cNvPr id="36867" name="Rectangle 3"/>
          <p:cNvSpPr>
            <a:spLocks noGrp="1" noChangeArrowheads="1"/>
          </p:cNvSpPr>
          <p:nvPr>
            <p:ph type="body" idx="4294967295"/>
          </p:nvPr>
        </p:nvSpPr>
        <p:spPr>
          <a:xfrm>
            <a:off x="2590800" y="1600200"/>
            <a:ext cx="3962400" cy="4530725"/>
          </a:xfrm>
        </p:spPr>
        <p:txBody>
          <a:bodyPr/>
          <a:lstStyle/>
          <a:p>
            <a:pPr>
              <a:lnSpc>
                <a:spcPct val="80000"/>
              </a:lnSpc>
            </a:pPr>
            <a:r>
              <a:rPr lang="en-US" sz="2800" smtClean="0"/>
              <a:t>What are we going to do about this? </a:t>
            </a:r>
          </a:p>
          <a:p>
            <a:pPr>
              <a:lnSpc>
                <a:spcPct val="80000"/>
              </a:lnSpc>
            </a:pPr>
            <a:r>
              <a:rPr lang="en-US" sz="2800" smtClean="0"/>
              <a:t>We could become depressed and turn to mind-changing substances to alleviate the pain.</a:t>
            </a:r>
          </a:p>
          <a:p>
            <a:pPr>
              <a:lnSpc>
                <a:spcPct val="80000"/>
              </a:lnSpc>
            </a:pPr>
            <a:r>
              <a:rPr lang="en-US" sz="2800" smtClean="0"/>
              <a:t>We could attend to our ceremonies in the hope that it will turn the tide for others. </a:t>
            </a:r>
          </a:p>
        </p:txBody>
      </p:sp>
      <p:pic>
        <p:nvPicPr>
          <p:cNvPr id="36868" name="Picture 4" descr="feathers_contour"/>
          <p:cNvPicPr>
            <a:picLocks noChangeAspect="1" noChangeArrowheads="1"/>
          </p:cNvPicPr>
          <p:nvPr/>
        </p:nvPicPr>
        <p:blipFill>
          <a:blip r:embed="rId2"/>
          <a:srcRect r="58745"/>
          <a:stretch>
            <a:fillRect/>
          </a:stretch>
        </p:blipFill>
        <p:spPr bwMode="auto">
          <a:xfrm>
            <a:off x="6781800" y="2133600"/>
            <a:ext cx="1752600" cy="3543300"/>
          </a:xfrm>
          <a:prstGeom prst="rect">
            <a:avLst/>
          </a:prstGeom>
          <a:noFill/>
          <a:ln w="9525">
            <a:noFill/>
            <a:miter lim="800000"/>
            <a:headEnd/>
            <a:tailEnd/>
          </a:ln>
        </p:spPr>
      </p:pic>
      <p:pic>
        <p:nvPicPr>
          <p:cNvPr id="36869" name="Picture 5" descr="73729718"/>
          <p:cNvPicPr>
            <a:picLocks noChangeAspect="1" noChangeArrowheads="1"/>
          </p:cNvPicPr>
          <p:nvPr/>
        </p:nvPicPr>
        <p:blipFill>
          <a:blip r:embed="rId3"/>
          <a:srcRect l="26260" t="989" r="19139" b="26285"/>
          <a:stretch>
            <a:fillRect/>
          </a:stretch>
        </p:blipFill>
        <p:spPr bwMode="auto">
          <a:xfrm>
            <a:off x="457200" y="2133600"/>
            <a:ext cx="1828800" cy="365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p:txBody>
          <a:bodyPr/>
          <a:lstStyle/>
          <a:p>
            <a:r>
              <a:rPr lang="en-CA" smtClean="0"/>
              <a:t>Hope for the Future</a:t>
            </a:r>
            <a:endParaRPr lang="en-US" smtClean="0"/>
          </a:p>
        </p:txBody>
      </p:sp>
      <p:sp>
        <p:nvSpPr>
          <p:cNvPr id="37891" name="Rectangle 3"/>
          <p:cNvSpPr>
            <a:spLocks noGrp="1" noChangeArrowheads="1"/>
          </p:cNvSpPr>
          <p:nvPr>
            <p:ph type="body" idx="4294967295"/>
          </p:nvPr>
        </p:nvSpPr>
        <p:spPr>
          <a:xfrm>
            <a:off x="468313" y="1700213"/>
            <a:ext cx="6335712" cy="4608512"/>
          </a:xfrm>
        </p:spPr>
        <p:txBody>
          <a:bodyPr/>
          <a:lstStyle/>
          <a:p>
            <a:pPr>
              <a:lnSpc>
                <a:spcPct val="90000"/>
              </a:lnSpc>
            </a:pPr>
            <a:r>
              <a:rPr lang="en-US" sz="2400" b="1" smtClean="0"/>
              <a:t>If the two-hearted people persist in living in ignorance, it will lead to chaos and self-destruction (jagged path).</a:t>
            </a:r>
          </a:p>
          <a:p>
            <a:pPr>
              <a:lnSpc>
                <a:spcPct val="90000"/>
              </a:lnSpc>
            </a:pPr>
            <a:r>
              <a:rPr lang="en-US" sz="2400" b="1" smtClean="0"/>
              <a:t>If they chose to think with their hearts they would gradually return to the natural way and their own survival.</a:t>
            </a:r>
          </a:p>
          <a:p>
            <a:pPr>
              <a:lnSpc>
                <a:spcPct val="90000"/>
              </a:lnSpc>
            </a:pPr>
            <a:r>
              <a:rPr lang="en-CA" sz="2400" b="1" smtClean="0"/>
              <a:t>The Hopi believe it is their duty to help the scientists learn more of their spiritual obligations to the earth. </a:t>
            </a:r>
          </a:p>
          <a:p>
            <a:pPr>
              <a:lnSpc>
                <a:spcPct val="90000"/>
              </a:lnSpc>
            </a:pPr>
            <a:r>
              <a:rPr lang="en-CA" sz="2400" b="1" smtClean="0"/>
              <a:t>They ask: </a:t>
            </a:r>
            <a:r>
              <a:rPr lang="en-US" sz="2400" b="1" smtClean="0"/>
              <a:t>What is your direct relationship with the earth?</a:t>
            </a:r>
          </a:p>
        </p:txBody>
      </p:sp>
      <p:pic>
        <p:nvPicPr>
          <p:cNvPr id="37892" name="Picture 4" descr="Thomas Banyacya 5x7"/>
          <p:cNvPicPr>
            <a:picLocks noChangeAspect="1" noChangeArrowheads="1"/>
          </p:cNvPicPr>
          <p:nvPr/>
        </p:nvPicPr>
        <p:blipFill>
          <a:blip r:embed="rId2">
            <a:lum contrast="12000"/>
          </a:blip>
          <a:srcRect/>
          <a:stretch>
            <a:fillRect/>
          </a:stretch>
        </p:blipFill>
        <p:spPr bwMode="auto">
          <a:xfrm>
            <a:off x="6948488" y="1268413"/>
            <a:ext cx="1768475" cy="2449512"/>
          </a:xfrm>
          <a:prstGeom prst="rect">
            <a:avLst/>
          </a:prstGeom>
          <a:noFill/>
          <a:ln w="9525">
            <a:noFill/>
            <a:miter lim="800000"/>
            <a:headEnd/>
            <a:tailEnd/>
          </a:ln>
        </p:spPr>
      </p:pic>
      <p:pic>
        <p:nvPicPr>
          <p:cNvPr id="37893" name="Picture 5" descr="hop018"/>
          <p:cNvPicPr>
            <a:picLocks noChangeAspect="1" noChangeArrowheads="1"/>
          </p:cNvPicPr>
          <p:nvPr/>
        </p:nvPicPr>
        <p:blipFill>
          <a:blip r:embed="rId3">
            <a:lum contrast="24000"/>
          </a:blip>
          <a:srcRect/>
          <a:stretch>
            <a:fillRect/>
          </a:stretch>
        </p:blipFill>
        <p:spPr bwMode="auto">
          <a:xfrm>
            <a:off x="6948488" y="3860800"/>
            <a:ext cx="1725612" cy="2447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p:txBody>
          <a:bodyPr/>
          <a:lstStyle/>
          <a:p>
            <a:r>
              <a:rPr lang="en-CA" smtClean="0"/>
              <a:t>Haudenosaunee View</a:t>
            </a:r>
            <a:endParaRPr lang="en-US" smtClean="0"/>
          </a:p>
        </p:txBody>
      </p:sp>
      <p:sp>
        <p:nvSpPr>
          <p:cNvPr id="38915" name="Rectangle 3"/>
          <p:cNvSpPr>
            <a:spLocks noGrp="1" noChangeArrowheads="1"/>
          </p:cNvSpPr>
          <p:nvPr>
            <p:ph type="body" idx="4294967295"/>
          </p:nvPr>
        </p:nvSpPr>
        <p:spPr/>
        <p:txBody>
          <a:bodyPr/>
          <a:lstStyle/>
          <a:p>
            <a:pPr>
              <a:lnSpc>
                <a:spcPct val="90000"/>
              </a:lnSpc>
            </a:pPr>
            <a:r>
              <a:rPr lang="en-CA" smtClean="0"/>
              <a:t>We are intimately bound to how the earth works and our lives are interdependent with nature.</a:t>
            </a:r>
          </a:p>
          <a:p>
            <a:pPr>
              <a:lnSpc>
                <a:spcPct val="90000"/>
              </a:lnSpc>
            </a:pPr>
            <a:r>
              <a:rPr lang="en-CA" smtClean="0"/>
              <a:t>We cannot be healthy unless the earth is healthy. The earth cannot be complete unless we are healthy. </a:t>
            </a:r>
          </a:p>
          <a:p>
            <a:pPr>
              <a:lnSpc>
                <a:spcPct val="90000"/>
              </a:lnSpc>
            </a:pPr>
            <a:r>
              <a:rPr lang="en-CA" smtClean="0"/>
              <a:t>We are to walk lightly on the ground for the faces of the coming generations are within the surface of the earth. </a:t>
            </a:r>
            <a:endParaRPr lang="en-US" smtClean="0"/>
          </a:p>
          <a:p>
            <a:pPr>
              <a:lnSpc>
                <a:spcPct val="90000"/>
              </a:lnSpc>
            </a:pPr>
            <a:endParaRPr lang="en-US"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p:txBody>
          <a:bodyPr/>
          <a:lstStyle/>
          <a:p>
            <a:r>
              <a:rPr lang="en-CA" smtClean="0"/>
              <a:t>Respect for Trees</a:t>
            </a:r>
            <a:endParaRPr lang="en-US" smtClean="0"/>
          </a:p>
        </p:txBody>
      </p:sp>
      <p:pic>
        <p:nvPicPr>
          <p:cNvPr id="39939" name="Picture 4" descr="100_3213"/>
          <p:cNvPicPr>
            <a:picLocks noChangeAspect="1" noChangeArrowheads="1"/>
          </p:cNvPicPr>
          <p:nvPr/>
        </p:nvPicPr>
        <p:blipFill>
          <a:blip r:embed="rId2"/>
          <a:srcRect/>
          <a:stretch>
            <a:fillRect/>
          </a:stretch>
        </p:blipFill>
        <p:spPr bwMode="auto">
          <a:xfrm>
            <a:off x="107950" y="1557338"/>
            <a:ext cx="2813050" cy="4608512"/>
          </a:xfrm>
          <a:prstGeom prst="rect">
            <a:avLst/>
          </a:prstGeom>
          <a:noFill/>
          <a:ln w="9525">
            <a:noFill/>
            <a:miter lim="800000"/>
            <a:headEnd/>
            <a:tailEnd/>
          </a:ln>
        </p:spPr>
      </p:pic>
      <p:pic>
        <p:nvPicPr>
          <p:cNvPr id="39940" name="Picture 5" descr="Rick10056"/>
          <p:cNvPicPr>
            <a:picLocks noChangeAspect="1" noChangeArrowheads="1"/>
          </p:cNvPicPr>
          <p:nvPr/>
        </p:nvPicPr>
        <p:blipFill>
          <a:blip r:embed="rId3">
            <a:lum contrast="12000"/>
          </a:blip>
          <a:srcRect l="1608" t="1181" r="1643" b="1181"/>
          <a:stretch>
            <a:fillRect/>
          </a:stretch>
        </p:blipFill>
        <p:spPr bwMode="auto">
          <a:xfrm>
            <a:off x="5580063" y="1557338"/>
            <a:ext cx="3373437" cy="4537075"/>
          </a:xfrm>
          <a:prstGeom prst="rect">
            <a:avLst/>
          </a:prstGeom>
          <a:noFill/>
          <a:ln w="9525">
            <a:noFill/>
            <a:miter lim="800000"/>
            <a:headEnd/>
            <a:tailEnd/>
          </a:ln>
        </p:spPr>
      </p:pic>
      <p:pic>
        <p:nvPicPr>
          <p:cNvPr id="39941" name="Picture 6" descr="37420 Dust Fan Wing 2 4x5 clr pos 600dpi"/>
          <p:cNvPicPr>
            <a:picLocks noChangeAspect="1" noChangeArrowheads="1"/>
          </p:cNvPicPr>
          <p:nvPr/>
        </p:nvPicPr>
        <p:blipFill>
          <a:blip r:embed="rId4"/>
          <a:srcRect l="6227" t="2754" r="8607" b="3796"/>
          <a:stretch>
            <a:fillRect/>
          </a:stretch>
        </p:blipFill>
        <p:spPr bwMode="auto">
          <a:xfrm>
            <a:off x="3059113" y="1341438"/>
            <a:ext cx="2389187" cy="5184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descr="Spirit of the Pine Tree"/>
          <p:cNvPicPr>
            <a:picLocks noChangeAspect="1" noChangeArrowheads="1"/>
          </p:cNvPicPr>
          <p:nvPr/>
        </p:nvPicPr>
        <p:blipFill>
          <a:blip r:embed="rId2"/>
          <a:srcRect l="2359" t="1166" r="19656" b="5727"/>
          <a:stretch>
            <a:fillRect/>
          </a:stretch>
        </p:blipFill>
        <p:spPr bwMode="auto">
          <a:xfrm>
            <a:off x="611188" y="476250"/>
            <a:ext cx="3762375" cy="5976938"/>
          </a:xfrm>
          <a:prstGeom prst="rect">
            <a:avLst/>
          </a:prstGeom>
          <a:noFill/>
          <a:ln w="9525">
            <a:noFill/>
            <a:miter lim="800000"/>
            <a:headEnd/>
            <a:tailEnd/>
          </a:ln>
        </p:spPr>
      </p:pic>
      <p:pic>
        <p:nvPicPr>
          <p:cNvPr id="40963" name="Picture 5" descr="White pine needles"/>
          <p:cNvPicPr>
            <a:picLocks noChangeAspect="1" noChangeArrowheads="1"/>
          </p:cNvPicPr>
          <p:nvPr/>
        </p:nvPicPr>
        <p:blipFill>
          <a:blip r:embed="rId3"/>
          <a:srcRect/>
          <a:stretch>
            <a:fillRect/>
          </a:stretch>
        </p:blipFill>
        <p:spPr bwMode="auto">
          <a:xfrm>
            <a:off x="4643438" y="476250"/>
            <a:ext cx="4106862" cy="5473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p:txBody>
          <a:bodyPr/>
          <a:lstStyle/>
          <a:p>
            <a:r>
              <a:rPr lang="en-CA" smtClean="0"/>
              <a:t>Tree Knowledge</a:t>
            </a:r>
            <a:endParaRPr lang="en-US" smtClean="0"/>
          </a:p>
        </p:txBody>
      </p:sp>
      <p:sp>
        <p:nvSpPr>
          <p:cNvPr id="41987" name="Rectangle 3"/>
          <p:cNvSpPr>
            <a:spLocks noGrp="1" noChangeArrowheads="1"/>
          </p:cNvSpPr>
          <p:nvPr>
            <p:ph type="body" idx="4294967295"/>
          </p:nvPr>
        </p:nvSpPr>
        <p:spPr>
          <a:xfrm>
            <a:off x="468313" y="1628775"/>
            <a:ext cx="8229600" cy="4530725"/>
          </a:xfrm>
        </p:spPr>
        <p:txBody>
          <a:bodyPr/>
          <a:lstStyle/>
          <a:p>
            <a:r>
              <a:rPr lang="en-CA" smtClean="0"/>
              <a:t>It is not a matter of how many trees you save, plant or carve into trinkets. </a:t>
            </a:r>
          </a:p>
          <a:p>
            <a:r>
              <a:rPr lang="en-CA" smtClean="0"/>
              <a:t>It is about the quality of your personal relationship to the trees that are left. </a:t>
            </a:r>
          </a:p>
          <a:p>
            <a:r>
              <a:rPr lang="en-CA" smtClean="0"/>
              <a:t>Indigenous wisdom teaches us that trees are born to die, but along their journey they can share their knowledge, wisdom and spirit. </a:t>
            </a:r>
          </a:p>
          <a:p>
            <a:r>
              <a:rPr lang="en-CA" smtClean="0"/>
              <a:t>So listen to the trees. </a:t>
            </a:r>
            <a:endParaRPr lang="en-US"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title"/>
          </p:nvPr>
        </p:nvSpPr>
        <p:spPr/>
        <p:txBody>
          <a:bodyPr/>
          <a:lstStyle/>
          <a:p>
            <a:r>
              <a:rPr lang="en-CA" smtClean="0"/>
              <a:t>Mad Scientist?</a:t>
            </a:r>
            <a:endParaRPr lang="en-US" smtClean="0"/>
          </a:p>
        </p:txBody>
      </p:sp>
      <p:sp>
        <p:nvSpPr>
          <p:cNvPr id="15362" name="Rectangle 3"/>
          <p:cNvSpPr>
            <a:spLocks noGrp="1" noChangeArrowheads="1"/>
          </p:cNvSpPr>
          <p:nvPr>
            <p:ph type="body" idx="1"/>
          </p:nvPr>
        </p:nvSpPr>
        <p:spPr>
          <a:xfrm>
            <a:off x="4932363" y="1628775"/>
            <a:ext cx="3754437" cy="4530725"/>
          </a:xfrm>
        </p:spPr>
        <p:txBody>
          <a:bodyPr/>
          <a:lstStyle/>
          <a:p>
            <a:r>
              <a:rPr lang="en-CA" b="1" smtClean="0"/>
              <a:t>Can </a:t>
            </a:r>
            <a:r>
              <a:rPr lang="en-US" b="1" smtClean="0"/>
              <a:t>Scientific Ecological Knowledge (Western Science) s</a:t>
            </a:r>
            <a:r>
              <a:rPr lang="en-CA" b="1" smtClean="0"/>
              <a:t>ave the world?</a:t>
            </a:r>
          </a:p>
          <a:p>
            <a:r>
              <a:rPr lang="en-CA" b="1" smtClean="0"/>
              <a:t>Or, will it destroy it?</a:t>
            </a:r>
            <a:endParaRPr lang="en-US" b="1" smtClean="0"/>
          </a:p>
        </p:txBody>
      </p:sp>
      <p:pic>
        <p:nvPicPr>
          <p:cNvPr id="15363" name="Picture 5" descr="641px-Mad_scientist_svg"/>
          <p:cNvPicPr>
            <a:picLocks noChangeAspect="1" noChangeArrowheads="1"/>
          </p:cNvPicPr>
          <p:nvPr/>
        </p:nvPicPr>
        <p:blipFill>
          <a:blip r:embed="rId2"/>
          <a:srcRect/>
          <a:stretch>
            <a:fillRect/>
          </a:stretch>
        </p:blipFill>
        <p:spPr bwMode="auto">
          <a:xfrm>
            <a:off x="539750" y="1557338"/>
            <a:ext cx="4032250" cy="3775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idx="4294967295"/>
          </p:nvPr>
        </p:nvSpPr>
        <p:spPr/>
        <p:txBody>
          <a:bodyPr/>
          <a:lstStyle/>
          <a:p>
            <a:r>
              <a:rPr lang="en-CA" smtClean="0"/>
              <a:t>Dish With One Spoon</a:t>
            </a:r>
            <a:endParaRPr lang="en-US" smtClean="0"/>
          </a:p>
        </p:txBody>
      </p:sp>
      <p:sp>
        <p:nvSpPr>
          <p:cNvPr id="43011" name="Rectangle 3"/>
          <p:cNvSpPr>
            <a:spLocks noGrp="1" noChangeArrowheads="1"/>
          </p:cNvSpPr>
          <p:nvPr>
            <p:ph type="body" idx="4294967295"/>
          </p:nvPr>
        </p:nvSpPr>
        <p:spPr/>
        <p:txBody>
          <a:bodyPr/>
          <a:lstStyle/>
          <a:p>
            <a:r>
              <a:rPr lang="en-CA" smtClean="0"/>
              <a:t>Nature is like a huge bowl from which we draw us sustenance.</a:t>
            </a:r>
          </a:p>
          <a:p>
            <a:r>
              <a:rPr lang="en-CA" smtClean="0"/>
              <a:t>We all have an equal right to it.</a:t>
            </a:r>
          </a:p>
          <a:p>
            <a:r>
              <a:rPr lang="en-CA" smtClean="0"/>
              <a:t>We all have a responsibility to keep the bowl clean and the resources healthy. </a:t>
            </a:r>
            <a:endParaRPr lang="en-US" smtClean="0"/>
          </a:p>
          <a:p>
            <a:endParaRPr lang="en-US"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Tree of life"/>
          <p:cNvPicPr>
            <a:picLocks noChangeAspect="1" noChangeArrowheads="1"/>
          </p:cNvPicPr>
          <p:nvPr/>
        </p:nvPicPr>
        <p:blipFill>
          <a:blip r:embed="rId2">
            <a:lum bright="-12000"/>
          </a:blip>
          <a:srcRect/>
          <a:stretch>
            <a:fillRect/>
          </a:stretch>
        </p:blipFill>
        <p:spPr bwMode="auto">
          <a:xfrm>
            <a:off x="0" y="-26988"/>
            <a:ext cx="9144000" cy="69119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p:txBody>
          <a:bodyPr/>
          <a:lstStyle/>
          <a:p>
            <a:r>
              <a:rPr lang="en-CA" smtClean="0"/>
              <a:t>Collective Wisdom</a:t>
            </a:r>
            <a:endParaRPr lang="en-US" smtClean="0"/>
          </a:p>
        </p:txBody>
      </p:sp>
      <p:sp>
        <p:nvSpPr>
          <p:cNvPr id="45059" name="Rectangle 3"/>
          <p:cNvSpPr>
            <a:spLocks noGrp="1" noChangeArrowheads="1"/>
          </p:cNvSpPr>
          <p:nvPr>
            <p:ph type="body" idx="4294967295"/>
          </p:nvPr>
        </p:nvSpPr>
        <p:spPr/>
        <p:txBody>
          <a:bodyPr/>
          <a:lstStyle/>
          <a:p>
            <a:pPr>
              <a:lnSpc>
                <a:spcPct val="90000"/>
              </a:lnSpc>
            </a:pPr>
            <a:r>
              <a:rPr lang="en-CA" sz="2800" b="1" smtClean="0"/>
              <a:t>Collective Wisdom comes from experiencing the same place for countless generations, and expressing that knowledge in story, art, song and ceremony. </a:t>
            </a:r>
          </a:p>
          <a:p>
            <a:pPr>
              <a:lnSpc>
                <a:spcPct val="90000"/>
              </a:lnSpc>
            </a:pPr>
            <a:r>
              <a:rPr lang="en-CA" sz="2800" b="1" smtClean="0"/>
              <a:t>It is the wisdom of the Ancient People, combined with the wisdom of the historic peoples, added to the wisdom of today. </a:t>
            </a:r>
          </a:p>
          <a:p>
            <a:pPr>
              <a:lnSpc>
                <a:spcPct val="90000"/>
              </a:lnSpc>
            </a:pPr>
            <a:r>
              <a:rPr lang="en-CA" sz="2800" b="1" smtClean="0"/>
              <a:t>Each generation follows the path laid out for them, but learns to navigate on that path in theirm own way. </a:t>
            </a:r>
            <a:endParaRPr lang="en-US" sz="2800" b="1" smtClean="0"/>
          </a:p>
          <a:p>
            <a:pPr>
              <a:lnSpc>
                <a:spcPct val="90000"/>
              </a:lnSpc>
              <a:buFont typeface="Wingdings" pitchFamily="2" charset="2"/>
              <a:buNone/>
            </a:pPr>
            <a:endParaRPr lang="en-US" sz="2800" b="1"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p:txBody>
          <a:bodyPr/>
          <a:lstStyle/>
          <a:p>
            <a:r>
              <a:rPr lang="en-CA" smtClean="0"/>
              <a:t>Original Instructions</a:t>
            </a:r>
            <a:endParaRPr lang="en-US" smtClean="0"/>
          </a:p>
        </p:txBody>
      </p:sp>
      <p:sp>
        <p:nvSpPr>
          <p:cNvPr id="46083" name="Rectangle 3"/>
          <p:cNvSpPr>
            <a:spLocks noGrp="1" noChangeArrowheads="1"/>
          </p:cNvSpPr>
          <p:nvPr>
            <p:ph type="body" idx="4294967295"/>
          </p:nvPr>
        </p:nvSpPr>
        <p:spPr/>
        <p:txBody>
          <a:bodyPr/>
          <a:lstStyle/>
          <a:p>
            <a:r>
              <a:rPr lang="en-CA" b="1" smtClean="0"/>
              <a:t>Be Thankful.</a:t>
            </a:r>
          </a:p>
          <a:p>
            <a:r>
              <a:rPr lang="en-CA" b="1" smtClean="0"/>
              <a:t>Be kind to one another.</a:t>
            </a:r>
          </a:p>
          <a:p>
            <a:r>
              <a:rPr lang="en-CA" b="1" smtClean="0"/>
              <a:t>Continue on the path set out for us.</a:t>
            </a:r>
          </a:p>
          <a:p>
            <a:r>
              <a:rPr lang="en-CA" b="1" smtClean="0"/>
              <a:t>Think of the future generations. </a:t>
            </a:r>
          </a:p>
          <a:p>
            <a:r>
              <a:rPr lang="en-CA" b="1" smtClean="0"/>
              <a:t>Tell stories of what took place.</a:t>
            </a:r>
          </a:p>
          <a:p>
            <a:endParaRPr lang="en-US" b="1"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p:txBody>
          <a:bodyPr/>
          <a:lstStyle/>
          <a:p>
            <a:r>
              <a:rPr lang="en-US" smtClean="0"/>
              <a:t>Dish With One Spoon </a:t>
            </a:r>
          </a:p>
        </p:txBody>
      </p:sp>
      <p:sp>
        <p:nvSpPr>
          <p:cNvPr id="47107" name="Rectangle 3"/>
          <p:cNvSpPr>
            <a:spLocks noGrp="1" noChangeArrowheads="1"/>
          </p:cNvSpPr>
          <p:nvPr>
            <p:ph type="body" idx="4294967295"/>
          </p:nvPr>
        </p:nvSpPr>
        <p:spPr>
          <a:xfrm>
            <a:off x="457200" y="3933825"/>
            <a:ext cx="8229600" cy="2197100"/>
          </a:xfrm>
        </p:spPr>
        <p:txBody>
          <a:bodyPr/>
          <a:lstStyle/>
          <a:p>
            <a:r>
              <a:rPr lang="en-US" smtClean="0"/>
              <a:t>Our idea of stewardship is actually a very old idea known as the Dish With One Spoon – an ideology that was said to be the first treaty among the Native Nations of North America. </a:t>
            </a:r>
          </a:p>
        </p:txBody>
      </p:sp>
      <p:pic>
        <p:nvPicPr>
          <p:cNvPr id="47108" name="Picture 4" descr="Bowl"/>
          <p:cNvPicPr>
            <a:picLocks noChangeAspect="1" noChangeArrowheads="1"/>
          </p:cNvPicPr>
          <p:nvPr/>
        </p:nvPicPr>
        <p:blipFill>
          <a:blip r:embed="rId2"/>
          <a:srcRect/>
          <a:stretch>
            <a:fillRect/>
          </a:stretch>
        </p:blipFill>
        <p:spPr bwMode="auto">
          <a:xfrm>
            <a:off x="539750" y="1557338"/>
            <a:ext cx="2493963" cy="2001837"/>
          </a:xfrm>
          <a:prstGeom prst="rect">
            <a:avLst/>
          </a:prstGeom>
          <a:noFill/>
          <a:ln w="9525">
            <a:noFill/>
            <a:miter lim="800000"/>
            <a:headEnd/>
            <a:tailEnd/>
          </a:ln>
        </p:spPr>
      </p:pic>
      <p:pic>
        <p:nvPicPr>
          <p:cNvPr id="47109" name="Picture 5" descr="skywoman2"/>
          <p:cNvPicPr>
            <a:picLocks noChangeAspect="1" noChangeArrowheads="1"/>
          </p:cNvPicPr>
          <p:nvPr/>
        </p:nvPicPr>
        <p:blipFill>
          <a:blip r:embed="rId3"/>
          <a:srcRect/>
          <a:stretch>
            <a:fillRect/>
          </a:stretch>
        </p:blipFill>
        <p:spPr bwMode="auto">
          <a:xfrm>
            <a:off x="3203575" y="1557338"/>
            <a:ext cx="2736850" cy="1997075"/>
          </a:xfrm>
          <a:prstGeom prst="rect">
            <a:avLst/>
          </a:prstGeom>
          <a:noFill/>
          <a:ln w="9525">
            <a:noFill/>
            <a:miter lim="800000"/>
            <a:headEnd/>
            <a:tailEnd/>
          </a:ln>
        </p:spPr>
      </p:pic>
      <p:pic>
        <p:nvPicPr>
          <p:cNvPr id="47110" name="Picture 6" descr="Woman and Blueberries 1971"/>
          <p:cNvPicPr>
            <a:picLocks noChangeAspect="1" noChangeArrowheads="1"/>
          </p:cNvPicPr>
          <p:nvPr/>
        </p:nvPicPr>
        <p:blipFill>
          <a:blip r:embed="rId4"/>
          <a:srcRect l="8000" r="6000"/>
          <a:stretch>
            <a:fillRect/>
          </a:stretch>
        </p:blipFill>
        <p:spPr bwMode="auto">
          <a:xfrm>
            <a:off x="6156325" y="1557338"/>
            <a:ext cx="2592388" cy="19891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p:txBody>
          <a:bodyPr/>
          <a:lstStyle/>
          <a:p>
            <a:r>
              <a:rPr lang="en-US" smtClean="0"/>
              <a:t>Dish With One Spoon</a:t>
            </a:r>
          </a:p>
        </p:txBody>
      </p:sp>
      <p:sp>
        <p:nvSpPr>
          <p:cNvPr id="48131" name="Rectangle 3"/>
          <p:cNvSpPr>
            <a:spLocks noGrp="1" noChangeArrowheads="1"/>
          </p:cNvSpPr>
          <p:nvPr>
            <p:ph type="body" idx="4294967295"/>
          </p:nvPr>
        </p:nvSpPr>
        <p:spPr>
          <a:xfrm>
            <a:off x="762000" y="1600200"/>
            <a:ext cx="7924800" cy="4530725"/>
          </a:xfrm>
        </p:spPr>
        <p:txBody>
          <a:bodyPr/>
          <a:lstStyle/>
          <a:p>
            <a:pPr>
              <a:lnSpc>
                <a:spcPct val="80000"/>
              </a:lnSpc>
            </a:pPr>
            <a:r>
              <a:rPr lang="en-US" sz="2800" smtClean="0"/>
              <a:t>We agreed to share the resources of the land to which we all have an equal right. The Great Dish – a bowl that holds what the land and waters provide for our healthiness – is a sacred trust and an ongoing responsibility for all. </a:t>
            </a:r>
          </a:p>
          <a:p>
            <a:pPr>
              <a:lnSpc>
                <a:spcPct val="80000"/>
              </a:lnSpc>
            </a:pPr>
            <a:r>
              <a:rPr lang="en-US" sz="2800" smtClean="0"/>
              <a:t>However, in order to assure that the Dish will be able to serve many generations to come, we are to apply our Indigenous Ecological Wisdom and only take what we need to feed and care for our families.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4"/>
          <p:cNvSpPr>
            <a:spLocks noGrp="1" noChangeArrowheads="1"/>
          </p:cNvSpPr>
          <p:nvPr>
            <p:ph type="title" idx="4294967295"/>
          </p:nvPr>
        </p:nvSpPr>
        <p:spPr/>
        <p:txBody>
          <a:bodyPr/>
          <a:lstStyle/>
          <a:p>
            <a:r>
              <a:rPr lang="en-CA" smtClean="0"/>
              <a:t>Two Rows of Knowledge</a:t>
            </a:r>
            <a:endParaRPr lang="en-US" smtClean="0"/>
          </a:p>
        </p:txBody>
      </p:sp>
      <p:sp>
        <p:nvSpPr>
          <p:cNvPr id="49155" name="Rectangle 5"/>
          <p:cNvSpPr>
            <a:spLocks noGrp="1" noChangeArrowheads="1"/>
          </p:cNvSpPr>
          <p:nvPr>
            <p:ph type="body" idx="4294967295"/>
          </p:nvPr>
        </p:nvSpPr>
        <p:spPr/>
        <p:txBody>
          <a:bodyPr/>
          <a:lstStyle/>
          <a:p>
            <a:r>
              <a:rPr lang="en-US" smtClean="0"/>
              <a:t>The Two Row Wampum tells us that you can’t put one foot in the native canoe and the other foot in the white man’s ship.  </a:t>
            </a:r>
          </a:p>
          <a:p>
            <a:r>
              <a:rPr lang="en-US" smtClean="0"/>
              <a:t>The vessels will push apart and you will fall in to the dark, dangerous waters in between. </a:t>
            </a:r>
          </a:p>
          <a:p>
            <a:r>
              <a:rPr lang="en-US" smtClean="0"/>
              <a:t>No power on earth can rescue you. </a:t>
            </a:r>
          </a:p>
          <a:p>
            <a:r>
              <a:rPr lang="en-CA" smtClean="0"/>
              <a:t>Does that also mean you can’t mix Western Science and Indigenous Beliefs?</a:t>
            </a:r>
            <a:endParaRPr lang="en-US" smtClean="0"/>
          </a:p>
          <a:p>
            <a:pPr>
              <a:buFont typeface="Wingdings" pitchFamily="2" charset="2"/>
              <a:buNone/>
            </a:pPr>
            <a:endParaRPr lang="en-US"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dutch-ship"/>
          <p:cNvPicPr>
            <a:picLocks noChangeAspect="1" noChangeArrowheads="1"/>
          </p:cNvPicPr>
          <p:nvPr/>
        </p:nvPicPr>
        <p:blipFill>
          <a:blip r:embed="rId2"/>
          <a:srcRect/>
          <a:stretch>
            <a:fillRect/>
          </a:stretch>
        </p:blipFill>
        <p:spPr bwMode="auto">
          <a:xfrm>
            <a:off x="2846388" y="0"/>
            <a:ext cx="3040062" cy="3313113"/>
          </a:xfrm>
          <a:prstGeom prst="rect">
            <a:avLst/>
          </a:prstGeom>
          <a:noFill/>
          <a:ln w="9525">
            <a:noFill/>
            <a:miter lim="800000"/>
            <a:headEnd/>
            <a:tailEnd/>
          </a:ln>
        </p:spPr>
      </p:pic>
      <p:pic>
        <p:nvPicPr>
          <p:cNvPr id="50179" name="Picture 3" descr="Two Row Belt"/>
          <p:cNvPicPr>
            <a:picLocks noChangeAspect="1" noChangeArrowheads="1"/>
          </p:cNvPicPr>
          <p:nvPr/>
        </p:nvPicPr>
        <p:blipFill>
          <a:blip r:embed="rId3"/>
          <a:srcRect t="9488" b="17162"/>
          <a:stretch>
            <a:fillRect/>
          </a:stretch>
        </p:blipFill>
        <p:spPr bwMode="auto">
          <a:xfrm>
            <a:off x="0" y="3313113"/>
            <a:ext cx="9144000" cy="1458912"/>
          </a:xfrm>
          <a:prstGeom prst="rect">
            <a:avLst/>
          </a:prstGeom>
          <a:noFill/>
          <a:ln w="9525">
            <a:noFill/>
            <a:miter lim="800000"/>
            <a:headEnd/>
            <a:tailEnd/>
          </a:ln>
        </p:spPr>
      </p:pic>
      <p:pic>
        <p:nvPicPr>
          <p:cNvPr id="50180" name="Picture 4" descr="bark_canoe1"/>
          <p:cNvPicPr>
            <a:picLocks noChangeAspect="1" noChangeArrowheads="1"/>
          </p:cNvPicPr>
          <p:nvPr/>
        </p:nvPicPr>
        <p:blipFill>
          <a:blip r:embed="rId4">
            <a:lum contrast="30000"/>
          </a:blip>
          <a:srcRect/>
          <a:stretch>
            <a:fillRect/>
          </a:stretch>
        </p:blipFill>
        <p:spPr bwMode="auto">
          <a:xfrm>
            <a:off x="2105025" y="4735513"/>
            <a:ext cx="5127625" cy="2122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p:txBody>
          <a:bodyPr/>
          <a:lstStyle/>
          <a:p>
            <a:r>
              <a:rPr lang="en-CA" smtClean="0"/>
              <a:t>Seven Generations</a:t>
            </a:r>
            <a:endParaRPr lang="en-US" smtClean="0"/>
          </a:p>
        </p:txBody>
      </p:sp>
      <p:sp>
        <p:nvSpPr>
          <p:cNvPr id="51203" name="Rectangle 3"/>
          <p:cNvSpPr>
            <a:spLocks noGrp="1" noChangeArrowheads="1"/>
          </p:cNvSpPr>
          <p:nvPr>
            <p:ph type="body" idx="4294967295"/>
          </p:nvPr>
        </p:nvSpPr>
        <p:spPr>
          <a:xfrm>
            <a:off x="3708400" y="1600200"/>
            <a:ext cx="4978400" cy="4530725"/>
          </a:xfrm>
        </p:spPr>
        <p:txBody>
          <a:bodyPr/>
          <a:lstStyle/>
          <a:p>
            <a:r>
              <a:rPr lang="en-CA" sz="2800" b="1" smtClean="0"/>
              <a:t>We are told to think of the impact of our decisions upon the Earth, the Great Peace, and the future generations. </a:t>
            </a:r>
          </a:p>
          <a:p>
            <a:r>
              <a:rPr lang="en-CA" sz="2800" b="1" smtClean="0"/>
              <a:t>Therefore, we have to ask what are we doing to their soil, their water, their air, their trees, their animals and their chances to live peacefully and healthy.</a:t>
            </a:r>
            <a:endParaRPr lang="en-US" sz="2800" b="1" smtClean="0"/>
          </a:p>
        </p:txBody>
      </p:sp>
      <p:pic>
        <p:nvPicPr>
          <p:cNvPr id="51204" name="Picture 4" descr="DSC_0034"/>
          <p:cNvPicPr>
            <a:picLocks noChangeAspect="1" noChangeArrowheads="1"/>
          </p:cNvPicPr>
          <p:nvPr/>
        </p:nvPicPr>
        <p:blipFill>
          <a:blip r:embed="rId2"/>
          <a:srcRect l="11966" t="8012" r="16342" b="8719"/>
          <a:stretch>
            <a:fillRect/>
          </a:stretch>
        </p:blipFill>
        <p:spPr bwMode="auto">
          <a:xfrm>
            <a:off x="395288" y="1268413"/>
            <a:ext cx="3138487" cy="5445125"/>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p:txBody>
          <a:bodyPr/>
          <a:lstStyle/>
          <a:p>
            <a:r>
              <a:rPr lang="en-CA" smtClean="0"/>
              <a:t>Restoring the Dish</a:t>
            </a:r>
            <a:endParaRPr lang="en-US" smtClean="0"/>
          </a:p>
        </p:txBody>
      </p:sp>
      <p:sp>
        <p:nvSpPr>
          <p:cNvPr id="52227" name="Rectangle 3"/>
          <p:cNvSpPr>
            <a:spLocks noGrp="1" noChangeArrowheads="1"/>
          </p:cNvSpPr>
          <p:nvPr>
            <p:ph type="body" idx="4294967295"/>
          </p:nvPr>
        </p:nvSpPr>
        <p:spPr>
          <a:xfrm>
            <a:off x="3276600" y="1600200"/>
            <a:ext cx="5410200" cy="4530725"/>
          </a:xfrm>
        </p:spPr>
        <p:txBody>
          <a:bodyPr/>
          <a:lstStyle/>
          <a:p>
            <a:pPr marL="0" indent="14288">
              <a:buFont typeface="Wingdings" pitchFamily="2" charset="2"/>
              <a:buNone/>
            </a:pPr>
            <a:r>
              <a:rPr lang="en-US" b="1" smtClean="0"/>
              <a:t>To restore the Dish to its fullest may be impossible, so we have to find creative ways, from both the Ship and the Canoe, to restore our healthy relationship to the Earth, the waters, the trees, the plants, the birds, the animals and the medicine plants. </a:t>
            </a:r>
          </a:p>
          <a:p>
            <a:pPr marL="0" indent="14288">
              <a:buFont typeface="Wingdings" pitchFamily="2" charset="2"/>
              <a:buNone/>
            </a:pPr>
            <a:endParaRPr lang="en-US" b="1" smtClean="0"/>
          </a:p>
        </p:txBody>
      </p:sp>
      <p:pic>
        <p:nvPicPr>
          <p:cNvPr id="52228" name="Picture 4" descr="RedHillValley"/>
          <p:cNvPicPr>
            <a:picLocks noChangeAspect="1" noChangeArrowheads="1"/>
          </p:cNvPicPr>
          <p:nvPr/>
        </p:nvPicPr>
        <p:blipFill>
          <a:blip r:embed="rId2"/>
          <a:srcRect/>
          <a:stretch>
            <a:fillRect/>
          </a:stretch>
        </p:blipFill>
        <p:spPr bwMode="auto">
          <a:xfrm>
            <a:off x="395288" y="1412875"/>
            <a:ext cx="2441575" cy="5111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p:txBody>
          <a:bodyPr/>
          <a:lstStyle/>
          <a:p>
            <a:r>
              <a:rPr lang="en-CA" smtClean="0"/>
              <a:t>Witch Doctor?</a:t>
            </a:r>
            <a:endParaRPr lang="en-US" smtClean="0"/>
          </a:p>
        </p:txBody>
      </p:sp>
      <p:sp>
        <p:nvSpPr>
          <p:cNvPr id="16386" name="Rectangle 3"/>
          <p:cNvSpPr>
            <a:spLocks noGrp="1" noChangeArrowheads="1"/>
          </p:cNvSpPr>
          <p:nvPr>
            <p:ph type="body" idx="1"/>
          </p:nvPr>
        </p:nvSpPr>
        <p:spPr>
          <a:xfrm>
            <a:off x="457200" y="1600200"/>
            <a:ext cx="4619625" cy="4530725"/>
          </a:xfrm>
        </p:spPr>
        <p:txBody>
          <a:bodyPr/>
          <a:lstStyle/>
          <a:p>
            <a:pPr>
              <a:lnSpc>
                <a:spcPct val="90000"/>
              </a:lnSpc>
            </a:pPr>
            <a:r>
              <a:rPr lang="en-CA" b="1" smtClean="0"/>
              <a:t>Can </a:t>
            </a:r>
            <a:r>
              <a:rPr lang="en-US" b="1" smtClean="0"/>
              <a:t>Indigenous Ecological Wisdom (Human Conduct) </a:t>
            </a:r>
            <a:r>
              <a:rPr lang="en-CA" b="1" smtClean="0"/>
              <a:t>save the world?</a:t>
            </a:r>
          </a:p>
          <a:p>
            <a:pPr>
              <a:lnSpc>
                <a:spcPct val="90000"/>
              </a:lnSpc>
            </a:pPr>
            <a:r>
              <a:rPr lang="en-CA" b="1" smtClean="0"/>
              <a:t>Is it too late for the practices that were once considered primitive and pagan to make a difference? </a:t>
            </a:r>
            <a:endParaRPr lang="en-US" b="1" smtClean="0"/>
          </a:p>
        </p:txBody>
      </p:sp>
      <p:pic>
        <p:nvPicPr>
          <p:cNvPr id="16387" name="Picture 4" descr="400px-Chaman_amazonie_5_06"/>
          <p:cNvPicPr>
            <a:picLocks noChangeAspect="1" noChangeArrowheads="1"/>
          </p:cNvPicPr>
          <p:nvPr/>
        </p:nvPicPr>
        <p:blipFill>
          <a:blip r:embed="rId2"/>
          <a:srcRect/>
          <a:stretch>
            <a:fillRect/>
          </a:stretch>
        </p:blipFill>
        <p:spPr bwMode="auto">
          <a:xfrm>
            <a:off x="5651500" y="1628775"/>
            <a:ext cx="3119438" cy="4679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p:txBody>
          <a:bodyPr/>
          <a:lstStyle/>
          <a:p>
            <a:r>
              <a:rPr lang="en-CA" smtClean="0"/>
              <a:t>Cycle of Life</a:t>
            </a:r>
            <a:endParaRPr lang="en-US" smtClean="0"/>
          </a:p>
        </p:txBody>
      </p:sp>
      <p:sp>
        <p:nvSpPr>
          <p:cNvPr id="53251" name="Rectangle 3"/>
          <p:cNvSpPr>
            <a:spLocks noGrp="1" noChangeArrowheads="1"/>
          </p:cNvSpPr>
          <p:nvPr>
            <p:ph type="body" idx="4294967295"/>
          </p:nvPr>
        </p:nvSpPr>
        <p:spPr>
          <a:xfrm>
            <a:off x="468313" y="4508500"/>
            <a:ext cx="8229600" cy="1800225"/>
          </a:xfrm>
        </p:spPr>
        <p:txBody>
          <a:bodyPr/>
          <a:lstStyle/>
          <a:p>
            <a:pPr>
              <a:lnSpc>
                <a:spcPct val="80000"/>
              </a:lnSpc>
            </a:pPr>
            <a:r>
              <a:rPr lang="en-CA" sz="2400" smtClean="0"/>
              <a:t>Both Science and Indigenous culture respects the cycle of life, they just approach it from different points of view. </a:t>
            </a:r>
          </a:p>
          <a:p>
            <a:pPr>
              <a:lnSpc>
                <a:spcPct val="80000"/>
              </a:lnSpc>
            </a:pPr>
            <a:r>
              <a:rPr lang="en-CA" sz="2400" smtClean="0"/>
              <a:t>Science can benefit from learning more of our relationship with nature, not just our information about nature. </a:t>
            </a:r>
            <a:endParaRPr lang="en-US" sz="2400" smtClean="0"/>
          </a:p>
        </p:txBody>
      </p:sp>
      <p:pic>
        <p:nvPicPr>
          <p:cNvPr id="53252" name="Picture 4" descr="fn_model"/>
          <p:cNvPicPr>
            <a:picLocks noChangeAspect="1" noChangeArrowheads="1"/>
          </p:cNvPicPr>
          <p:nvPr/>
        </p:nvPicPr>
        <p:blipFill>
          <a:blip r:embed="rId2">
            <a:lum bright="-24000" contrast="42000"/>
          </a:blip>
          <a:srcRect/>
          <a:stretch>
            <a:fillRect/>
          </a:stretch>
        </p:blipFill>
        <p:spPr bwMode="auto">
          <a:xfrm>
            <a:off x="2916238" y="1268413"/>
            <a:ext cx="3494087" cy="3113087"/>
          </a:xfrm>
          <a:prstGeom prst="rect">
            <a:avLst/>
          </a:prstGeom>
          <a:noFill/>
          <a:ln w="9525">
            <a:noFill/>
            <a:miter lim="800000"/>
            <a:headEnd/>
            <a:tailEnd/>
          </a:ln>
        </p:spPr>
      </p:pic>
      <p:pic>
        <p:nvPicPr>
          <p:cNvPr id="53253" name="Picture 5" descr="APBCPA"/>
          <p:cNvPicPr>
            <a:picLocks noChangeAspect="1" noChangeArrowheads="1"/>
          </p:cNvPicPr>
          <p:nvPr/>
        </p:nvPicPr>
        <p:blipFill>
          <a:blip r:embed="rId3"/>
          <a:srcRect/>
          <a:stretch>
            <a:fillRect/>
          </a:stretch>
        </p:blipFill>
        <p:spPr bwMode="auto">
          <a:xfrm>
            <a:off x="395288" y="1268413"/>
            <a:ext cx="2316162" cy="3097212"/>
          </a:xfrm>
          <a:prstGeom prst="rect">
            <a:avLst/>
          </a:prstGeom>
          <a:noFill/>
          <a:ln w="9525">
            <a:noFill/>
            <a:miter lim="800000"/>
            <a:headEnd/>
            <a:tailEnd/>
          </a:ln>
        </p:spPr>
      </p:pic>
      <p:pic>
        <p:nvPicPr>
          <p:cNvPr id="53254" name="Picture 6" descr="wildstraw"/>
          <p:cNvPicPr>
            <a:picLocks noChangeAspect="1" noChangeArrowheads="1"/>
          </p:cNvPicPr>
          <p:nvPr/>
        </p:nvPicPr>
        <p:blipFill>
          <a:blip r:embed="rId4"/>
          <a:srcRect/>
          <a:stretch>
            <a:fillRect/>
          </a:stretch>
        </p:blipFill>
        <p:spPr bwMode="auto">
          <a:xfrm>
            <a:off x="6659563" y="1268413"/>
            <a:ext cx="2016125" cy="30241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idx="4294967295"/>
          </p:nvPr>
        </p:nvSpPr>
        <p:spPr/>
        <p:txBody>
          <a:bodyPr/>
          <a:lstStyle/>
          <a:p>
            <a:r>
              <a:rPr lang="en-CA" smtClean="0"/>
              <a:t>Science to the Rescue</a:t>
            </a:r>
            <a:endParaRPr lang="en-US" smtClean="0"/>
          </a:p>
        </p:txBody>
      </p:sp>
      <p:sp>
        <p:nvSpPr>
          <p:cNvPr id="54275" name="Rectangle 3"/>
          <p:cNvSpPr>
            <a:spLocks noGrp="1" noChangeArrowheads="1"/>
          </p:cNvSpPr>
          <p:nvPr>
            <p:ph type="body" idx="4294967295"/>
          </p:nvPr>
        </p:nvSpPr>
        <p:spPr>
          <a:xfrm>
            <a:off x="457200" y="4149725"/>
            <a:ext cx="8229600" cy="1981200"/>
          </a:xfrm>
        </p:spPr>
        <p:txBody>
          <a:bodyPr/>
          <a:lstStyle/>
          <a:p>
            <a:pPr>
              <a:lnSpc>
                <a:spcPct val="90000"/>
              </a:lnSpc>
            </a:pPr>
            <a:r>
              <a:rPr lang="en-CA" sz="2400" b="1" smtClean="0"/>
              <a:t>The Mad Scientists have proposed genetically modified foods to protect against disease.</a:t>
            </a:r>
          </a:p>
          <a:p>
            <a:pPr>
              <a:lnSpc>
                <a:spcPct val="90000"/>
              </a:lnSpc>
            </a:pPr>
            <a:r>
              <a:rPr lang="en-CA" sz="2400" b="1" smtClean="0"/>
              <a:t>The also add a Terminator Gene so they don’t reproduce, and you have to buy more seeds every year.</a:t>
            </a:r>
          </a:p>
          <a:p>
            <a:pPr>
              <a:lnSpc>
                <a:spcPct val="90000"/>
              </a:lnSpc>
            </a:pPr>
            <a:r>
              <a:rPr lang="en-CA" sz="2400" b="1" smtClean="0"/>
              <a:t>What is in these seeds besides profit?</a:t>
            </a:r>
            <a:endParaRPr lang="en-US" sz="2400" b="1" smtClean="0"/>
          </a:p>
        </p:txBody>
      </p:sp>
      <p:pic>
        <p:nvPicPr>
          <p:cNvPr id="54276" name="Picture 4" descr="mutant corn"/>
          <p:cNvPicPr>
            <a:picLocks noChangeAspect="1" noChangeArrowheads="1"/>
          </p:cNvPicPr>
          <p:nvPr/>
        </p:nvPicPr>
        <p:blipFill>
          <a:blip r:embed="rId2"/>
          <a:srcRect/>
          <a:stretch>
            <a:fillRect/>
          </a:stretch>
        </p:blipFill>
        <p:spPr bwMode="auto">
          <a:xfrm>
            <a:off x="684213" y="1412875"/>
            <a:ext cx="2592387" cy="2574925"/>
          </a:xfrm>
          <a:prstGeom prst="rect">
            <a:avLst/>
          </a:prstGeom>
          <a:noFill/>
          <a:ln w="9525">
            <a:noFill/>
            <a:miter lim="800000"/>
            <a:headEnd/>
            <a:tailEnd/>
          </a:ln>
        </p:spPr>
      </p:pic>
      <p:pic>
        <p:nvPicPr>
          <p:cNvPr id="54277" name="Picture 5" descr="n570130057_4684128_4102"/>
          <p:cNvPicPr>
            <a:picLocks noChangeAspect="1" noChangeArrowheads="1"/>
          </p:cNvPicPr>
          <p:nvPr/>
        </p:nvPicPr>
        <p:blipFill>
          <a:blip r:embed="rId3"/>
          <a:srcRect/>
          <a:stretch>
            <a:fillRect/>
          </a:stretch>
        </p:blipFill>
        <p:spPr bwMode="auto">
          <a:xfrm>
            <a:off x="3419475" y="1412875"/>
            <a:ext cx="2328863" cy="2530475"/>
          </a:xfrm>
          <a:prstGeom prst="rect">
            <a:avLst/>
          </a:prstGeom>
          <a:noFill/>
          <a:ln w="9525">
            <a:noFill/>
            <a:miter lim="800000"/>
            <a:headEnd/>
            <a:tailEnd/>
          </a:ln>
        </p:spPr>
      </p:pic>
      <p:pic>
        <p:nvPicPr>
          <p:cNvPr id="54278" name="Picture 6" descr="2383190926_9826d6e259"/>
          <p:cNvPicPr>
            <a:picLocks noChangeAspect="1" noChangeArrowheads="1"/>
          </p:cNvPicPr>
          <p:nvPr/>
        </p:nvPicPr>
        <p:blipFill>
          <a:blip r:embed="rId4"/>
          <a:srcRect l="5751" r="10159"/>
          <a:stretch>
            <a:fillRect/>
          </a:stretch>
        </p:blipFill>
        <p:spPr bwMode="auto">
          <a:xfrm>
            <a:off x="5940425" y="1412875"/>
            <a:ext cx="2663825" cy="2559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idx="4294967295"/>
          </p:nvPr>
        </p:nvSpPr>
        <p:spPr/>
        <p:txBody>
          <a:bodyPr/>
          <a:lstStyle/>
          <a:p>
            <a:r>
              <a:rPr lang="en-CA" sz="4000" smtClean="0"/>
              <a:t>What is Your Belief Systems?</a:t>
            </a:r>
            <a:endParaRPr lang="en-US" sz="4000" smtClean="0"/>
          </a:p>
        </p:txBody>
      </p:sp>
      <p:sp>
        <p:nvSpPr>
          <p:cNvPr id="55299" name="Rectangle 3"/>
          <p:cNvSpPr>
            <a:spLocks noGrp="1" noChangeArrowheads="1"/>
          </p:cNvSpPr>
          <p:nvPr>
            <p:ph type="body" idx="4294967295"/>
          </p:nvPr>
        </p:nvSpPr>
        <p:spPr>
          <a:xfrm>
            <a:off x="468313" y="4365625"/>
            <a:ext cx="8229600" cy="1765300"/>
          </a:xfrm>
        </p:spPr>
        <p:txBody>
          <a:bodyPr/>
          <a:lstStyle/>
          <a:p>
            <a:pPr>
              <a:lnSpc>
                <a:spcPct val="80000"/>
              </a:lnSpc>
            </a:pPr>
            <a:r>
              <a:rPr lang="en-US" sz="2400" b="1" smtClean="0"/>
              <a:t>Have you become a Two-Hearted person, fascinated by technology to the point where you do not have much contact with nature?</a:t>
            </a:r>
            <a:endParaRPr lang="en-CA" sz="2400" b="1" smtClean="0"/>
          </a:p>
          <a:p>
            <a:pPr>
              <a:lnSpc>
                <a:spcPct val="80000"/>
              </a:lnSpc>
            </a:pPr>
            <a:r>
              <a:rPr lang="en-CA" sz="2400" b="1" smtClean="0"/>
              <a:t>Is Indigenous Wisdom powerful enough to change our course and steer us away from ecological disaster? </a:t>
            </a:r>
            <a:endParaRPr lang="en-US" sz="2400" b="1" smtClean="0"/>
          </a:p>
        </p:txBody>
      </p:sp>
      <p:pic>
        <p:nvPicPr>
          <p:cNvPr id="55300" name="Picture 4" descr="magh201pg30pic1"/>
          <p:cNvPicPr>
            <a:picLocks noChangeAspect="1" noChangeArrowheads="1"/>
          </p:cNvPicPr>
          <p:nvPr/>
        </p:nvPicPr>
        <p:blipFill>
          <a:blip r:embed="rId2">
            <a:lum contrast="36000"/>
          </a:blip>
          <a:srcRect/>
          <a:stretch>
            <a:fillRect/>
          </a:stretch>
        </p:blipFill>
        <p:spPr bwMode="auto">
          <a:xfrm>
            <a:off x="2195513" y="1700213"/>
            <a:ext cx="4622800" cy="2527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idx="4294967295"/>
          </p:nvPr>
        </p:nvSpPr>
        <p:spPr/>
        <p:txBody>
          <a:bodyPr/>
          <a:lstStyle/>
          <a:p>
            <a:r>
              <a:rPr lang="en-CA" smtClean="0"/>
              <a:t>Knowledge and Power</a:t>
            </a:r>
            <a:endParaRPr lang="en-US" smtClean="0"/>
          </a:p>
        </p:txBody>
      </p:sp>
      <p:sp>
        <p:nvSpPr>
          <p:cNvPr id="56323" name="Rectangle 3"/>
          <p:cNvSpPr>
            <a:spLocks noGrp="1" noChangeArrowheads="1"/>
          </p:cNvSpPr>
          <p:nvPr>
            <p:ph type="body" idx="4294967295"/>
          </p:nvPr>
        </p:nvSpPr>
        <p:spPr>
          <a:xfrm>
            <a:off x="2916238" y="1600200"/>
            <a:ext cx="5770562" cy="4530725"/>
          </a:xfrm>
        </p:spPr>
        <p:txBody>
          <a:bodyPr/>
          <a:lstStyle/>
          <a:p>
            <a:r>
              <a:rPr lang="en-US" i="1" smtClean="0"/>
              <a:t>Western civilization, unfortunately, does not link knowledge and morality but rather, it connects knowledge and power and makes them equivalent. </a:t>
            </a:r>
          </a:p>
          <a:p>
            <a:r>
              <a:rPr lang="en-CA" smtClean="0"/>
              <a:t>Vine Deloria, Jr. </a:t>
            </a:r>
            <a:endParaRPr lang="en-US" smtClean="0"/>
          </a:p>
        </p:txBody>
      </p:sp>
      <p:pic>
        <p:nvPicPr>
          <p:cNvPr id="56324" name="Picture 4" descr="NOC_Deloria_Vine"/>
          <p:cNvPicPr>
            <a:picLocks noChangeAspect="1" noChangeArrowheads="1"/>
          </p:cNvPicPr>
          <p:nvPr/>
        </p:nvPicPr>
        <p:blipFill>
          <a:blip r:embed="rId2"/>
          <a:srcRect l="11905" r="28572"/>
          <a:stretch>
            <a:fillRect/>
          </a:stretch>
        </p:blipFill>
        <p:spPr bwMode="auto">
          <a:xfrm>
            <a:off x="485775" y="1916113"/>
            <a:ext cx="2073275" cy="2736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idx="4294967295"/>
          </p:nvPr>
        </p:nvSpPr>
        <p:spPr/>
        <p:txBody>
          <a:bodyPr/>
          <a:lstStyle/>
          <a:p>
            <a:r>
              <a:rPr lang="en-CA" smtClean="0"/>
              <a:t>Knowledge and Morality</a:t>
            </a:r>
            <a:endParaRPr lang="en-US" smtClean="0"/>
          </a:p>
        </p:txBody>
      </p:sp>
      <p:sp>
        <p:nvSpPr>
          <p:cNvPr id="57347" name="Rectangle 3"/>
          <p:cNvSpPr>
            <a:spLocks noGrp="1" noChangeArrowheads="1"/>
          </p:cNvSpPr>
          <p:nvPr>
            <p:ph type="body" idx="4294967295"/>
          </p:nvPr>
        </p:nvSpPr>
        <p:spPr>
          <a:xfrm>
            <a:off x="1258888" y="1628775"/>
            <a:ext cx="6842125" cy="4530725"/>
          </a:xfrm>
        </p:spPr>
        <p:txBody>
          <a:bodyPr/>
          <a:lstStyle/>
          <a:p>
            <a:pPr marL="0" indent="14288">
              <a:buFont typeface="Wingdings" pitchFamily="2" charset="2"/>
              <a:buNone/>
            </a:pPr>
            <a:r>
              <a:rPr lang="en-US" i="1" smtClean="0"/>
              <a:t>As we look around and observe modern industrial society, however, there is no question that information, in and of itself, is useless and that as more data is generated, ethical and moral decisions are taking on a fantasy dimension in which a `lack of evidence to indict' is the moral equivalent of the good deed.</a:t>
            </a:r>
          </a:p>
          <a:p>
            <a:pPr marL="0" indent="14288">
              <a:buFont typeface="Wingdings" pitchFamily="2" charset="2"/>
              <a:buNone/>
            </a:pPr>
            <a:endParaRPr lang="en-US"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Baby leaves away from the earth"/>
          <p:cNvPicPr>
            <a:picLocks noChangeAspect="1" noChangeArrowheads="1"/>
          </p:cNvPicPr>
          <p:nvPr/>
        </p:nvPicPr>
        <p:blipFill>
          <a:blip r:embed="rId2"/>
          <a:srcRect/>
          <a:stretch>
            <a:fillRect/>
          </a:stretch>
        </p:blipFill>
        <p:spPr bwMode="auto">
          <a:xfrm>
            <a:off x="1835150" y="476250"/>
            <a:ext cx="5575300" cy="5616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p:txBody>
          <a:bodyPr/>
          <a:lstStyle/>
          <a:p>
            <a:r>
              <a:rPr lang="en-CA" smtClean="0"/>
              <a:t>Knowledge Versus Wisdom</a:t>
            </a:r>
            <a:endParaRPr lang="en-US" smtClean="0"/>
          </a:p>
        </p:txBody>
      </p:sp>
      <p:sp>
        <p:nvSpPr>
          <p:cNvPr id="17410" name="Rectangle 3"/>
          <p:cNvSpPr>
            <a:spLocks noGrp="1" noChangeArrowheads="1"/>
          </p:cNvSpPr>
          <p:nvPr>
            <p:ph type="body" idx="1"/>
          </p:nvPr>
        </p:nvSpPr>
        <p:spPr/>
        <p:txBody>
          <a:bodyPr/>
          <a:lstStyle/>
          <a:p>
            <a:r>
              <a:rPr lang="en-CA" sz="3600" b="1" smtClean="0"/>
              <a:t>Knowledge is about information, facts, theories and predicable outcomes.</a:t>
            </a:r>
          </a:p>
          <a:p>
            <a:pPr>
              <a:buFont typeface="Wingdings" pitchFamily="2" charset="2"/>
              <a:buNone/>
            </a:pPr>
            <a:endParaRPr lang="en-CA" sz="3600" smtClean="0"/>
          </a:p>
          <a:p>
            <a:r>
              <a:rPr lang="en-CA" sz="3600" b="1" smtClean="0"/>
              <a:t>Wisdom comes from centuries of putting Indigenous knowledge into practice and then creating a way of life based upon the results.</a:t>
            </a:r>
            <a:r>
              <a:rPr lang="en-CA" b="1" smtClean="0"/>
              <a:t> </a:t>
            </a:r>
            <a:endParaRPr lang="en-US" b="1"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3"/>
          <p:cNvSpPr>
            <a:spLocks noGrp="1" noChangeArrowheads="1"/>
          </p:cNvSpPr>
          <p:nvPr>
            <p:ph type="body" idx="4294967295"/>
          </p:nvPr>
        </p:nvSpPr>
        <p:spPr>
          <a:xfrm>
            <a:off x="755650" y="4868863"/>
            <a:ext cx="7632700" cy="1262062"/>
          </a:xfrm>
        </p:spPr>
        <p:txBody>
          <a:bodyPr/>
          <a:lstStyle/>
          <a:p>
            <a:pPr algn="ctr">
              <a:buFont typeface="Wingdings" pitchFamily="2" charset="2"/>
              <a:buNone/>
            </a:pPr>
            <a:r>
              <a:rPr lang="en-CA" b="1" smtClean="0"/>
              <a:t>Are Scientific Knowledge and Indigenous Wisdom Incompatible?</a:t>
            </a:r>
            <a:endParaRPr lang="en-US" b="1" smtClean="0"/>
          </a:p>
        </p:txBody>
      </p:sp>
      <p:pic>
        <p:nvPicPr>
          <p:cNvPr id="18434" name="Picture 4" descr="Shan"/>
          <p:cNvPicPr>
            <a:picLocks noChangeAspect="1" noChangeArrowheads="1"/>
          </p:cNvPicPr>
          <p:nvPr/>
        </p:nvPicPr>
        <p:blipFill>
          <a:blip r:embed="rId2"/>
          <a:srcRect/>
          <a:stretch>
            <a:fillRect/>
          </a:stretch>
        </p:blipFill>
        <p:spPr bwMode="auto">
          <a:xfrm>
            <a:off x="4787900" y="620713"/>
            <a:ext cx="2624138" cy="3960812"/>
          </a:xfrm>
          <a:prstGeom prst="rect">
            <a:avLst/>
          </a:prstGeom>
          <a:noFill/>
          <a:ln w="9525">
            <a:noFill/>
            <a:miter lim="800000"/>
            <a:headEnd/>
            <a:tailEnd/>
          </a:ln>
        </p:spPr>
      </p:pic>
      <p:pic>
        <p:nvPicPr>
          <p:cNvPr id="18435" name="Picture 5" descr="scientific-research-services"/>
          <p:cNvPicPr>
            <a:picLocks noChangeAspect="1" noChangeArrowheads="1"/>
          </p:cNvPicPr>
          <p:nvPr/>
        </p:nvPicPr>
        <p:blipFill>
          <a:blip r:embed="rId3"/>
          <a:srcRect/>
          <a:stretch>
            <a:fillRect/>
          </a:stretch>
        </p:blipFill>
        <p:spPr bwMode="auto">
          <a:xfrm>
            <a:off x="1565275" y="620713"/>
            <a:ext cx="2971800" cy="3960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468313" y="260350"/>
            <a:ext cx="8229600" cy="1143000"/>
          </a:xfrm>
        </p:spPr>
        <p:txBody>
          <a:bodyPr/>
          <a:lstStyle/>
          <a:p>
            <a:r>
              <a:rPr lang="en-US" sz="3200" i="1" smtClean="0"/>
              <a:t>Nature and Nature's laws lay hid in night</a:t>
            </a:r>
            <a:r>
              <a:rPr lang="en-US" sz="3200" smtClean="0"/>
              <a:t> </a:t>
            </a:r>
            <a:br>
              <a:rPr lang="en-US" sz="3200" smtClean="0"/>
            </a:br>
            <a:r>
              <a:rPr lang="en-US" sz="3200" i="1" smtClean="0"/>
              <a:t>God said Let Newton be! And all was light.</a:t>
            </a:r>
          </a:p>
        </p:txBody>
      </p:sp>
      <p:sp>
        <p:nvSpPr>
          <p:cNvPr id="19458" name="Rectangle 3"/>
          <p:cNvSpPr>
            <a:spLocks noGrp="1" noChangeArrowheads="1"/>
          </p:cNvSpPr>
          <p:nvPr>
            <p:ph type="body" idx="1"/>
          </p:nvPr>
        </p:nvSpPr>
        <p:spPr>
          <a:xfrm>
            <a:off x="4716463" y="1600200"/>
            <a:ext cx="3970337" cy="4852988"/>
          </a:xfrm>
        </p:spPr>
        <p:txBody>
          <a:bodyPr/>
          <a:lstStyle/>
          <a:p>
            <a:pPr marL="0" indent="14288">
              <a:buFont typeface="Wingdings" pitchFamily="2" charset="2"/>
              <a:buNone/>
            </a:pPr>
            <a:r>
              <a:rPr lang="en-US" sz="2800" b="1" smtClean="0"/>
              <a:t>William Blake was opposed to scientific materialism. He rejected the great philosopher-scientist who is so intent on his compass at the bottom of the sea he becomes oblivious to the world around him.</a:t>
            </a:r>
            <a:r>
              <a:rPr lang="en-US" sz="2800" smtClean="0"/>
              <a:t> </a:t>
            </a:r>
          </a:p>
        </p:txBody>
      </p:sp>
      <p:pic>
        <p:nvPicPr>
          <p:cNvPr id="19459" name="Picture 4" descr="450px-Newton-WilliamBlake"/>
          <p:cNvPicPr>
            <a:picLocks noChangeAspect="1" noChangeArrowheads="1"/>
          </p:cNvPicPr>
          <p:nvPr/>
        </p:nvPicPr>
        <p:blipFill>
          <a:blip r:embed="rId2"/>
          <a:srcRect/>
          <a:stretch>
            <a:fillRect/>
          </a:stretch>
        </p:blipFill>
        <p:spPr bwMode="auto">
          <a:xfrm>
            <a:off x="250825" y="1700213"/>
            <a:ext cx="4176713" cy="309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p:txBody>
          <a:bodyPr/>
          <a:lstStyle/>
          <a:p>
            <a:r>
              <a:rPr lang="en-CA" smtClean="0"/>
              <a:t>Geometry of Creation</a:t>
            </a:r>
            <a:endParaRPr lang="en-US" smtClean="0"/>
          </a:p>
        </p:txBody>
      </p:sp>
      <p:sp>
        <p:nvSpPr>
          <p:cNvPr id="20482" name="Rectangle 3"/>
          <p:cNvSpPr>
            <a:spLocks noGrp="1" noChangeArrowheads="1"/>
          </p:cNvSpPr>
          <p:nvPr>
            <p:ph type="body" idx="1"/>
          </p:nvPr>
        </p:nvSpPr>
        <p:spPr>
          <a:xfrm>
            <a:off x="4284663" y="1628775"/>
            <a:ext cx="4413250" cy="4530725"/>
          </a:xfrm>
        </p:spPr>
        <p:txBody>
          <a:bodyPr/>
          <a:lstStyle/>
          <a:p>
            <a:pPr marL="0" indent="14288">
              <a:lnSpc>
                <a:spcPct val="90000"/>
              </a:lnSpc>
              <a:buFont typeface="Wingdings" pitchFamily="2" charset="2"/>
              <a:buNone/>
            </a:pPr>
            <a:r>
              <a:rPr lang="en-US" b="1" smtClean="0"/>
              <a:t>The compass in this 13th century manuscript is a symbol of God's act of creating the universe after geometric and harmonic principles; to seek these principles was therefore to seek and worship God.</a:t>
            </a:r>
          </a:p>
          <a:p>
            <a:pPr marL="0" indent="14288">
              <a:lnSpc>
                <a:spcPct val="90000"/>
              </a:lnSpc>
            </a:pPr>
            <a:endParaRPr lang="en-US" b="1" smtClean="0"/>
          </a:p>
        </p:txBody>
      </p:sp>
      <p:pic>
        <p:nvPicPr>
          <p:cNvPr id="20483" name="Picture 4" descr="God_the_Geometer 13th century"/>
          <p:cNvPicPr>
            <a:picLocks noChangeAspect="1" noChangeArrowheads="1"/>
          </p:cNvPicPr>
          <p:nvPr/>
        </p:nvPicPr>
        <p:blipFill>
          <a:blip r:embed="rId2"/>
          <a:srcRect/>
          <a:stretch>
            <a:fillRect/>
          </a:stretch>
        </p:blipFill>
        <p:spPr bwMode="auto">
          <a:xfrm>
            <a:off x="407988" y="1412875"/>
            <a:ext cx="3587750" cy="5059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CA" smtClean="0"/>
              <a:t>Our Green Traditions</a:t>
            </a:r>
            <a:endParaRPr lang="en-US" smtClean="0"/>
          </a:p>
        </p:txBody>
      </p:sp>
      <p:sp>
        <p:nvSpPr>
          <p:cNvPr id="21506" name="Rectangle 3"/>
          <p:cNvSpPr>
            <a:spLocks noGrp="1" noChangeArrowheads="1"/>
          </p:cNvSpPr>
          <p:nvPr>
            <p:ph type="body" idx="1"/>
          </p:nvPr>
        </p:nvSpPr>
        <p:spPr>
          <a:xfrm>
            <a:off x="2555875" y="1628775"/>
            <a:ext cx="4032250" cy="4530725"/>
          </a:xfrm>
        </p:spPr>
        <p:txBody>
          <a:bodyPr/>
          <a:lstStyle/>
          <a:p>
            <a:pPr>
              <a:lnSpc>
                <a:spcPct val="90000"/>
              </a:lnSpc>
            </a:pPr>
            <a:r>
              <a:rPr lang="en-CA" smtClean="0"/>
              <a:t>Lessons of the Creation Story</a:t>
            </a:r>
          </a:p>
          <a:p>
            <a:pPr>
              <a:lnSpc>
                <a:spcPct val="90000"/>
              </a:lnSpc>
            </a:pPr>
            <a:r>
              <a:rPr lang="en-CA" smtClean="0"/>
              <a:t>The Original Instructions</a:t>
            </a:r>
          </a:p>
          <a:p>
            <a:pPr>
              <a:lnSpc>
                <a:spcPct val="90000"/>
              </a:lnSpc>
            </a:pPr>
            <a:r>
              <a:rPr lang="en-CA" smtClean="0"/>
              <a:t>The Dish With One Spoon</a:t>
            </a:r>
          </a:p>
          <a:p>
            <a:pPr>
              <a:lnSpc>
                <a:spcPct val="90000"/>
              </a:lnSpc>
            </a:pPr>
            <a:r>
              <a:rPr lang="en-CA" smtClean="0"/>
              <a:t>Giving Thanks</a:t>
            </a:r>
          </a:p>
          <a:p>
            <a:pPr>
              <a:lnSpc>
                <a:spcPct val="90000"/>
              </a:lnSpc>
            </a:pPr>
            <a:r>
              <a:rPr lang="en-CA" smtClean="0"/>
              <a:t>The Seventh Generation</a:t>
            </a:r>
            <a:endParaRPr lang="en-US" smtClean="0"/>
          </a:p>
        </p:txBody>
      </p:sp>
      <p:pic>
        <p:nvPicPr>
          <p:cNvPr id="21507" name="Picture 4" descr="TurtlePaintedMHead01"/>
          <p:cNvPicPr>
            <a:picLocks noChangeAspect="1" noChangeArrowheads="1"/>
          </p:cNvPicPr>
          <p:nvPr/>
        </p:nvPicPr>
        <p:blipFill>
          <a:blip r:embed="rId2"/>
          <a:srcRect/>
          <a:stretch>
            <a:fillRect/>
          </a:stretch>
        </p:blipFill>
        <p:spPr bwMode="auto">
          <a:xfrm>
            <a:off x="395288" y="1341438"/>
            <a:ext cx="1944687" cy="1781175"/>
          </a:xfrm>
          <a:prstGeom prst="rect">
            <a:avLst/>
          </a:prstGeom>
          <a:noFill/>
          <a:ln w="9525">
            <a:noFill/>
            <a:miter lim="800000"/>
            <a:headEnd/>
            <a:tailEnd/>
          </a:ln>
        </p:spPr>
      </p:pic>
      <p:pic>
        <p:nvPicPr>
          <p:cNvPr id="21508" name="Picture 5" descr="B Jay"/>
          <p:cNvPicPr>
            <a:picLocks noChangeAspect="1" noChangeArrowheads="1"/>
          </p:cNvPicPr>
          <p:nvPr/>
        </p:nvPicPr>
        <p:blipFill>
          <a:blip r:embed="rId3"/>
          <a:srcRect/>
          <a:stretch>
            <a:fillRect/>
          </a:stretch>
        </p:blipFill>
        <p:spPr bwMode="auto">
          <a:xfrm>
            <a:off x="395288" y="3141663"/>
            <a:ext cx="1944687" cy="1555750"/>
          </a:xfrm>
          <a:prstGeom prst="rect">
            <a:avLst/>
          </a:prstGeom>
          <a:noFill/>
          <a:ln w="9525">
            <a:noFill/>
            <a:miter lim="800000"/>
            <a:headEnd/>
            <a:tailEnd/>
          </a:ln>
        </p:spPr>
      </p:pic>
      <p:pic>
        <p:nvPicPr>
          <p:cNvPr id="21509" name="Picture 6" descr="fawn"/>
          <p:cNvPicPr>
            <a:picLocks noChangeAspect="1" noChangeArrowheads="1"/>
          </p:cNvPicPr>
          <p:nvPr/>
        </p:nvPicPr>
        <p:blipFill>
          <a:blip r:embed="rId4"/>
          <a:srcRect/>
          <a:stretch>
            <a:fillRect/>
          </a:stretch>
        </p:blipFill>
        <p:spPr bwMode="auto">
          <a:xfrm>
            <a:off x="395288" y="4724400"/>
            <a:ext cx="1943100" cy="1716088"/>
          </a:xfrm>
          <a:prstGeom prst="rect">
            <a:avLst/>
          </a:prstGeom>
          <a:noFill/>
          <a:ln w="9525">
            <a:noFill/>
            <a:miter lim="800000"/>
            <a:headEnd/>
            <a:tailEnd/>
          </a:ln>
        </p:spPr>
      </p:pic>
      <p:pic>
        <p:nvPicPr>
          <p:cNvPr id="21510" name="Picture 7" descr="Woman closeup"/>
          <p:cNvPicPr>
            <a:picLocks noChangeAspect="1" noChangeArrowheads="1"/>
          </p:cNvPicPr>
          <p:nvPr/>
        </p:nvPicPr>
        <p:blipFill>
          <a:blip r:embed="rId5"/>
          <a:srcRect l="13860" b="43214"/>
          <a:stretch>
            <a:fillRect/>
          </a:stretch>
        </p:blipFill>
        <p:spPr bwMode="auto">
          <a:xfrm>
            <a:off x="6877050" y="3068638"/>
            <a:ext cx="1714500" cy="1727200"/>
          </a:xfrm>
          <a:prstGeom prst="rect">
            <a:avLst/>
          </a:prstGeom>
          <a:noFill/>
          <a:ln w="9525">
            <a:noFill/>
            <a:miter lim="800000"/>
            <a:headEnd/>
            <a:tailEnd/>
          </a:ln>
        </p:spPr>
      </p:pic>
      <p:pic>
        <p:nvPicPr>
          <p:cNvPr id="21511" name="Picture 8" descr="gn_00952a Hodjiage-De (Fish Carrier) or (He Bears A Fish by The Forehead Strap), Called William Henry Fishcarrier Cay 1901"/>
          <p:cNvPicPr>
            <a:picLocks noChangeAspect="1" noChangeArrowheads="1"/>
          </p:cNvPicPr>
          <p:nvPr/>
        </p:nvPicPr>
        <p:blipFill>
          <a:blip r:embed="rId6">
            <a:lum bright="-6000" contrast="12000"/>
          </a:blip>
          <a:srcRect l="28716" t="10320" r="23395" b="51270"/>
          <a:stretch>
            <a:fillRect/>
          </a:stretch>
        </p:blipFill>
        <p:spPr bwMode="auto">
          <a:xfrm>
            <a:off x="6877050" y="1268413"/>
            <a:ext cx="1728788" cy="1800225"/>
          </a:xfrm>
          <a:prstGeom prst="rect">
            <a:avLst/>
          </a:prstGeom>
          <a:noFill/>
          <a:ln w="9525">
            <a:noFill/>
            <a:miter lim="800000"/>
            <a:headEnd/>
            <a:tailEnd/>
          </a:ln>
        </p:spPr>
      </p:pic>
      <p:pic>
        <p:nvPicPr>
          <p:cNvPr id="21512" name="Picture 9" descr="IMG_0712"/>
          <p:cNvPicPr>
            <a:picLocks noChangeAspect="1" noChangeArrowheads="1"/>
          </p:cNvPicPr>
          <p:nvPr/>
        </p:nvPicPr>
        <p:blipFill>
          <a:blip r:embed="rId7"/>
          <a:srcRect l="24988" r="27316" b="33134"/>
          <a:stretch>
            <a:fillRect/>
          </a:stretch>
        </p:blipFill>
        <p:spPr bwMode="auto">
          <a:xfrm>
            <a:off x="6877050" y="4797425"/>
            <a:ext cx="1727200" cy="17272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1725</Words>
  <Application>Microsoft Office PowerPoint</Application>
  <PresentationFormat>On-screen Show (4:3)</PresentationFormat>
  <Paragraphs>136</Paragraphs>
  <Slides>45</Slides>
  <Notes>0</Notes>
  <HiddenSlides>0</HiddenSlides>
  <MMClips>0</MMClips>
  <ScaleCrop>false</ScaleCrop>
  <HeadingPairs>
    <vt:vector size="6" baseType="variant">
      <vt:variant>
        <vt:lpstr>Fonts Used</vt:lpstr>
      </vt:variant>
      <vt:variant>
        <vt:i4>4</vt:i4>
      </vt:variant>
      <vt:variant>
        <vt:lpstr>Design Template</vt:lpstr>
      </vt:variant>
      <vt:variant>
        <vt:i4>1</vt:i4>
      </vt:variant>
      <vt:variant>
        <vt:lpstr>Slide Titles</vt:lpstr>
      </vt:variant>
      <vt:variant>
        <vt:i4>45</vt:i4>
      </vt:variant>
    </vt:vector>
  </HeadingPairs>
  <TitlesOfParts>
    <vt:vector size="50" baseType="lpstr">
      <vt:lpstr>Calibri</vt:lpstr>
      <vt:lpstr>Arial</vt:lpstr>
      <vt:lpstr>Wingdings</vt:lpstr>
      <vt:lpstr>Times New Roman</vt:lpstr>
      <vt:lpstr>Office Theme</vt:lpstr>
      <vt:lpstr>Knowledge Versus Wisdom</vt:lpstr>
      <vt:lpstr>Mad Scientist or Witch Doctor?</vt:lpstr>
      <vt:lpstr>Mad Scientist?</vt:lpstr>
      <vt:lpstr>Witch Doctor?</vt:lpstr>
      <vt:lpstr>Knowledge Versus Wisdom</vt:lpstr>
      <vt:lpstr>Slide 6</vt:lpstr>
      <vt:lpstr>Nature and Nature's laws lay hid in night  God said Let Newton be! And all was light.</vt:lpstr>
      <vt:lpstr>Geometry of Creation</vt:lpstr>
      <vt:lpstr>Our Green Traditions</vt:lpstr>
      <vt:lpstr>Two Worldviews Collide</vt:lpstr>
      <vt:lpstr>Paradise Syndrome</vt:lpstr>
      <vt:lpstr>New Colonization?</vt:lpstr>
      <vt:lpstr>Two Views</vt:lpstr>
      <vt:lpstr>Sustainable Development?</vt:lpstr>
      <vt:lpstr>Is Sustainability Sustainable?</vt:lpstr>
      <vt:lpstr>Slide 16</vt:lpstr>
      <vt:lpstr>Customary Uses </vt:lpstr>
      <vt:lpstr>Cree Point of View</vt:lpstr>
      <vt:lpstr>Associated Cultural Practices </vt:lpstr>
      <vt:lpstr>Hopi Point of View</vt:lpstr>
      <vt:lpstr>Hopi Prophesy</vt:lpstr>
      <vt:lpstr>Prophesy Rock</vt:lpstr>
      <vt:lpstr>Two-Hearted People</vt:lpstr>
      <vt:lpstr>Our Response?</vt:lpstr>
      <vt:lpstr>Hope for the Future</vt:lpstr>
      <vt:lpstr>Haudenosaunee View</vt:lpstr>
      <vt:lpstr>Respect for Trees</vt:lpstr>
      <vt:lpstr>Slide 28</vt:lpstr>
      <vt:lpstr>Tree Knowledge</vt:lpstr>
      <vt:lpstr>Dish With One Spoon</vt:lpstr>
      <vt:lpstr>Slide 31</vt:lpstr>
      <vt:lpstr>Collective Wisdom</vt:lpstr>
      <vt:lpstr>Original Instructions</vt:lpstr>
      <vt:lpstr>Dish With One Spoon </vt:lpstr>
      <vt:lpstr>Dish With One Spoon</vt:lpstr>
      <vt:lpstr>Two Rows of Knowledge</vt:lpstr>
      <vt:lpstr>Slide 37</vt:lpstr>
      <vt:lpstr>Seven Generations</vt:lpstr>
      <vt:lpstr>Restoring the Dish</vt:lpstr>
      <vt:lpstr>Cycle of Life</vt:lpstr>
      <vt:lpstr>Science to the Rescue</vt:lpstr>
      <vt:lpstr>What is Your Belief Systems?</vt:lpstr>
      <vt:lpstr>Knowledge and Power</vt:lpstr>
      <vt:lpstr>Knowledge and Morality</vt:lpstr>
      <vt:lpstr>Slide 45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Knowledge Versus Wisdom</dc:title>
  <dc:creator> </dc:creator>
  <cp:lastModifiedBy>spc</cp:lastModifiedBy>
  <cp:revision>3</cp:revision>
  <dcterms:created xsi:type="dcterms:W3CDTF">2011-01-17T14:05:38Z</dcterms:created>
  <dcterms:modified xsi:type="dcterms:W3CDTF">2011-01-20T18:34:37Z</dcterms:modified>
</cp:coreProperties>
</file>